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0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image" Target="../media/image114.wmf"/><Relationship Id="rId18" Type="http://schemas.openxmlformats.org/officeDocument/2006/relationships/image" Target="../media/image119.wmf"/><Relationship Id="rId26" Type="http://schemas.openxmlformats.org/officeDocument/2006/relationships/image" Target="../media/image127.wmf"/><Relationship Id="rId3" Type="http://schemas.openxmlformats.org/officeDocument/2006/relationships/image" Target="../media/image104.wmf"/><Relationship Id="rId21" Type="http://schemas.openxmlformats.org/officeDocument/2006/relationships/image" Target="../media/image122.wmf"/><Relationship Id="rId7" Type="http://schemas.openxmlformats.org/officeDocument/2006/relationships/image" Target="../media/image108.wmf"/><Relationship Id="rId12" Type="http://schemas.openxmlformats.org/officeDocument/2006/relationships/image" Target="../media/image113.wmf"/><Relationship Id="rId17" Type="http://schemas.openxmlformats.org/officeDocument/2006/relationships/image" Target="../media/image118.wmf"/><Relationship Id="rId25" Type="http://schemas.openxmlformats.org/officeDocument/2006/relationships/image" Target="../media/image126.wmf"/><Relationship Id="rId2" Type="http://schemas.openxmlformats.org/officeDocument/2006/relationships/image" Target="../media/image103.wmf"/><Relationship Id="rId16" Type="http://schemas.openxmlformats.org/officeDocument/2006/relationships/image" Target="../media/image117.wmf"/><Relationship Id="rId20" Type="http://schemas.openxmlformats.org/officeDocument/2006/relationships/image" Target="../media/image121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24" Type="http://schemas.openxmlformats.org/officeDocument/2006/relationships/image" Target="../media/image125.wmf"/><Relationship Id="rId5" Type="http://schemas.openxmlformats.org/officeDocument/2006/relationships/image" Target="../media/image106.wmf"/><Relationship Id="rId15" Type="http://schemas.openxmlformats.org/officeDocument/2006/relationships/image" Target="../media/image116.wmf"/><Relationship Id="rId23" Type="http://schemas.openxmlformats.org/officeDocument/2006/relationships/image" Target="../media/image124.wmf"/><Relationship Id="rId10" Type="http://schemas.openxmlformats.org/officeDocument/2006/relationships/image" Target="../media/image111.wmf"/><Relationship Id="rId19" Type="http://schemas.openxmlformats.org/officeDocument/2006/relationships/image" Target="../media/image120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Relationship Id="rId14" Type="http://schemas.openxmlformats.org/officeDocument/2006/relationships/image" Target="../media/image115.wmf"/><Relationship Id="rId22" Type="http://schemas.openxmlformats.org/officeDocument/2006/relationships/image" Target="../media/image123.wmf"/><Relationship Id="rId27" Type="http://schemas.openxmlformats.org/officeDocument/2006/relationships/image" Target="../media/image12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13" Type="http://schemas.openxmlformats.org/officeDocument/2006/relationships/image" Target="../media/image141.wmf"/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12" Type="http://schemas.openxmlformats.org/officeDocument/2006/relationships/image" Target="../media/image140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11" Type="http://schemas.openxmlformats.org/officeDocument/2006/relationships/image" Target="../media/image139.wmf"/><Relationship Id="rId5" Type="http://schemas.openxmlformats.org/officeDocument/2006/relationships/image" Target="../media/image133.wmf"/><Relationship Id="rId15" Type="http://schemas.openxmlformats.org/officeDocument/2006/relationships/image" Target="../media/image143.wmf"/><Relationship Id="rId10" Type="http://schemas.openxmlformats.org/officeDocument/2006/relationships/image" Target="../media/image138.wmf"/><Relationship Id="rId4" Type="http://schemas.openxmlformats.org/officeDocument/2006/relationships/image" Target="../media/image132.wmf"/><Relationship Id="rId9" Type="http://schemas.openxmlformats.org/officeDocument/2006/relationships/image" Target="../media/image137.wmf"/><Relationship Id="rId14" Type="http://schemas.openxmlformats.org/officeDocument/2006/relationships/image" Target="../media/image14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146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145.wmf"/><Relationship Id="rId6" Type="http://schemas.openxmlformats.org/officeDocument/2006/relationships/image" Target="../media/image86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Relationship Id="rId9" Type="http://schemas.openxmlformats.org/officeDocument/2006/relationships/image" Target="../media/image14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24.wmf"/><Relationship Id="rId7" Type="http://schemas.openxmlformats.org/officeDocument/2006/relationships/image" Target="../media/image36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23.wmf"/><Relationship Id="rId16" Type="http://schemas.openxmlformats.org/officeDocument/2006/relationships/image" Target="../media/image44.wmf"/><Relationship Id="rId20" Type="http://schemas.openxmlformats.org/officeDocument/2006/relationships/image" Target="../media/image48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9.wmf"/><Relationship Id="rId5" Type="http://schemas.openxmlformats.org/officeDocument/2006/relationships/image" Target="../media/image26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19" Type="http://schemas.openxmlformats.org/officeDocument/2006/relationships/image" Target="../media/image47.wmf"/><Relationship Id="rId4" Type="http://schemas.openxmlformats.org/officeDocument/2006/relationships/image" Target="../media/image25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18" Type="http://schemas.openxmlformats.org/officeDocument/2006/relationships/image" Target="../media/image7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17" Type="http://schemas.openxmlformats.org/officeDocument/2006/relationships/image" Target="../media/image73.wmf"/><Relationship Id="rId2" Type="http://schemas.openxmlformats.org/officeDocument/2006/relationships/image" Target="../media/image58.wmf"/><Relationship Id="rId16" Type="http://schemas.openxmlformats.org/officeDocument/2006/relationships/image" Target="../media/image72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5" Type="http://schemas.openxmlformats.org/officeDocument/2006/relationships/image" Target="../media/image7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18" Type="http://schemas.openxmlformats.org/officeDocument/2006/relationships/image" Target="../media/image92.wmf"/><Relationship Id="rId26" Type="http://schemas.openxmlformats.org/officeDocument/2006/relationships/image" Target="../media/image100.wmf"/><Relationship Id="rId3" Type="http://schemas.openxmlformats.org/officeDocument/2006/relationships/image" Target="../media/image77.wmf"/><Relationship Id="rId21" Type="http://schemas.openxmlformats.org/officeDocument/2006/relationships/image" Target="../media/image95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17" Type="http://schemas.openxmlformats.org/officeDocument/2006/relationships/image" Target="../media/image91.wmf"/><Relationship Id="rId25" Type="http://schemas.openxmlformats.org/officeDocument/2006/relationships/image" Target="../media/image99.wmf"/><Relationship Id="rId2" Type="http://schemas.openxmlformats.org/officeDocument/2006/relationships/image" Target="../media/image76.wmf"/><Relationship Id="rId16" Type="http://schemas.openxmlformats.org/officeDocument/2006/relationships/image" Target="../media/image90.wmf"/><Relationship Id="rId20" Type="http://schemas.openxmlformats.org/officeDocument/2006/relationships/image" Target="../media/image94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24" Type="http://schemas.openxmlformats.org/officeDocument/2006/relationships/image" Target="../media/image98.wmf"/><Relationship Id="rId5" Type="http://schemas.openxmlformats.org/officeDocument/2006/relationships/image" Target="../media/image79.wmf"/><Relationship Id="rId15" Type="http://schemas.openxmlformats.org/officeDocument/2006/relationships/image" Target="../media/image89.wmf"/><Relationship Id="rId23" Type="http://schemas.openxmlformats.org/officeDocument/2006/relationships/image" Target="../media/image97.wmf"/><Relationship Id="rId10" Type="http://schemas.openxmlformats.org/officeDocument/2006/relationships/image" Target="../media/image84.wmf"/><Relationship Id="rId19" Type="http://schemas.openxmlformats.org/officeDocument/2006/relationships/image" Target="../media/image93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Relationship Id="rId14" Type="http://schemas.openxmlformats.org/officeDocument/2006/relationships/image" Target="../media/image88.wmf"/><Relationship Id="rId22" Type="http://schemas.openxmlformats.org/officeDocument/2006/relationships/image" Target="../media/image96.wmf"/><Relationship Id="rId27" Type="http://schemas.openxmlformats.org/officeDocument/2006/relationships/image" Target="../media/image10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42B22-16BB-4A7D-9278-CAB8F82C80D5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F0F0E-A879-48A5-A92F-919D8FF7983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97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F0F0E-A879-48A5-A92F-919D8FF7983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699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718955-99A5-4E34-9976-D05E546F0D27}" type="slidenum">
              <a:rPr lang="en-CA" smtClean="0"/>
              <a:pPr/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25707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E3AC6E-3344-456F-ADFF-B3511E8CFEB2}" type="slidenum">
              <a:rPr lang="en-CA" smtClean="0"/>
              <a:pPr/>
              <a:t>11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289761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0B5C8F-2307-4FD7-887E-96FA34A5137B}" type="slidenum">
              <a:rPr lang="en-CA" smtClean="0"/>
              <a:pPr/>
              <a:t>12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903022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DFAA82-B4AE-447A-8DEA-B4ECD1DAC22F}" type="slidenum">
              <a:rPr lang="en-CA" smtClean="0"/>
              <a:pPr/>
              <a:t>13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27462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F0F0E-A879-48A5-A92F-919D8FF79836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0000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F0F0E-A879-48A5-A92F-919D8FF79836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649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D9035B-6F09-456A-B3D9-17C76781FB82}" type="slidenum">
              <a:rPr lang="en-CA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2027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E7528E-CCEE-48C2-A52F-7359BB2430E5}" type="slidenum">
              <a:rPr lang="en-CA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077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A5540-C8C5-450A-9888-0CAF768EA112}" type="slidenum">
              <a:rPr lang="en-CA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5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CD819B-F456-4164-B345-8F02C23486BB}" type="slidenum">
              <a:rPr lang="en-CA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3691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B85383-3F83-4777-9330-C5C97576781E}" type="slidenum">
              <a:rPr lang="en-CA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6641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B6E7BB-40EC-49BC-9EF3-2B354DBFDC9E}" type="slidenum">
              <a:rPr lang="en-CA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726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B4D269-5819-456F-8E47-45B3A9402D47}" type="slidenum">
              <a:rPr lang="en-CA" smtClean="0"/>
              <a:pPr/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796164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3C9B0E-B338-46EF-8C07-3A48DE479A88}" type="slidenum">
              <a:rPr lang="en-CA" smtClean="0"/>
              <a:pPr/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4245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0D0BB2-DAFA-40FE-9628-506B963D057D}" type="datetimeFigureOut">
              <a:rPr lang="en-CA" smtClean="0"/>
              <a:pPr/>
              <a:t>2017-09-14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58A24A-6CEA-4DE7-BA84-55006A4BB05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61.wmf"/><Relationship Id="rId18" Type="http://schemas.openxmlformats.org/officeDocument/2006/relationships/image" Target="../media/image63.wmf"/><Relationship Id="rId26" Type="http://schemas.openxmlformats.org/officeDocument/2006/relationships/image" Target="../media/image67.wmf"/><Relationship Id="rId39" Type="http://schemas.openxmlformats.org/officeDocument/2006/relationships/oleObject" Target="../embeddings/oleObject87.bin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78.bin"/><Relationship Id="rId34" Type="http://schemas.openxmlformats.org/officeDocument/2006/relationships/image" Target="../media/image71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73.bin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33" Type="http://schemas.openxmlformats.org/officeDocument/2006/relationships/oleObject" Target="../embeddings/oleObject84.bin"/><Relationship Id="rId38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5.bin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82.bin"/><Relationship Id="rId41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60.wmf"/><Relationship Id="rId24" Type="http://schemas.openxmlformats.org/officeDocument/2006/relationships/image" Target="../media/image66.wmf"/><Relationship Id="rId32" Type="http://schemas.openxmlformats.org/officeDocument/2006/relationships/image" Target="../media/image70.wmf"/><Relationship Id="rId37" Type="http://schemas.openxmlformats.org/officeDocument/2006/relationships/oleObject" Target="../embeddings/oleObject86.bin"/><Relationship Id="rId40" Type="http://schemas.openxmlformats.org/officeDocument/2006/relationships/image" Target="../media/image74.wmf"/><Relationship Id="rId5" Type="http://schemas.openxmlformats.org/officeDocument/2006/relationships/image" Target="../media/image57.wmf"/><Relationship Id="rId15" Type="http://schemas.openxmlformats.org/officeDocument/2006/relationships/image" Target="../media/image62.wmf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68.wmf"/><Relationship Id="rId36" Type="http://schemas.openxmlformats.org/officeDocument/2006/relationships/image" Target="../media/image72.wmf"/><Relationship Id="rId10" Type="http://schemas.openxmlformats.org/officeDocument/2006/relationships/oleObject" Target="../embeddings/oleObject72.bin"/><Relationship Id="rId19" Type="http://schemas.openxmlformats.org/officeDocument/2006/relationships/oleObject" Target="../embeddings/oleObject77.bin"/><Relationship Id="rId31" Type="http://schemas.openxmlformats.org/officeDocument/2006/relationships/oleObject" Target="../embeddings/oleObject83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74.bin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81.bin"/><Relationship Id="rId30" Type="http://schemas.openxmlformats.org/officeDocument/2006/relationships/image" Target="../media/image69.wmf"/><Relationship Id="rId35" Type="http://schemas.openxmlformats.org/officeDocument/2006/relationships/oleObject" Target="../embeddings/oleObject85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9.wmf"/><Relationship Id="rId18" Type="http://schemas.openxmlformats.org/officeDocument/2006/relationships/oleObject" Target="../embeddings/oleObject95.bin"/><Relationship Id="rId26" Type="http://schemas.openxmlformats.org/officeDocument/2006/relationships/image" Target="../media/image85.wmf"/><Relationship Id="rId39" Type="http://schemas.openxmlformats.org/officeDocument/2006/relationships/oleObject" Target="../embeddings/oleObject106.bin"/><Relationship Id="rId21" Type="http://schemas.openxmlformats.org/officeDocument/2006/relationships/oleObject" Target="../embeddings/oleObject97.bin"/><Relationship Id="rId34" Type="http://schemas.openxmlformats.org/officeDocument/2006/relationships/image" Target="../media/image89.wmf"/><Relationship Id="rId42" Type="http://schemas.openxmlformats.org/officeDocument/2006/relationships/image" Target="../media/image93.wmf"/><Relationship Id="rId47" Type="http://schemas.openxmlformats.org/officeDocument/2006/relationships/oleObject" Target="../embeddings/oleObject110.bin"/><Relationship Id="rId50" Type="http://schemas.openxmlformats.org/officeDocument/2006/relationships/image" Target="../media/image97.wmf"/><Relationship Id="rId55" Type="http://schemas.openxmlformats.org/officeDocument/2006/relationships/oleObject" Target="../embeddings/oleObject114.bin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81.wmf"/><Relationship Id="rId25" Type="http://schemas.openxmlformats.org/officeDocument/2006/relationships/oleObject" Target="../embeddings/oleObject99.bin"/><Relationship Id="rId33" Type="http://schemas.openxmlformats.org/officeDocument/2006/relationships/oleObject" Target="../embeddings/oleObject103.bin"/><Relationship Id="rId38" Type="http://schemas.openxmlformats.org/officeDocument/2006/relationships/image" Target="../media/image91.wmf"/><Relationship Id="rId46" Type="http://schemas.openxmlformats.org/officeDocument/2006/relationships/image" Target="../media/image95.wmf"/><Relationship Id="rId59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20" Type="http://schemas.openxmlformats.org/officeDocument/2006/relationships/image" Target="../media/image82.wmf"/><Relationship Id="rId29" Type="http://schemas.openxmlformats.org/officeDocument/2006/relationships/oleObject" Target="../embeddings/oleObject101.bin"/><Relationship Id="rId41" Type="http://schemas.openxmlformats.org/officeDocument/2006/relationships/oleObject" Target="../embeddings/oleObject107.bin"/><Relationship Id="rId54" Type="http://schemas.openxmlformats.org/officeDocument/2006/relationships/image" Target="../media/image99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78.wmf"/><Relationship Id="rId24" Type="http://schemas.openxmlformats.org/officeDocument/2006/relationships/image" Target="../media/image84.wmf"/><Relationship Id="rId32" Type="http://schemas.openxmlformats.org/officeDocument/2006/relationships/image" Target="../media/image88.wmf"/><Relationship Id="rId37" Type="http://schemas.openxmlformats.org/officeDocument/2006/relationships/oleObject" Target="../embeddings/oleObject105.bin"/><Relationship Id="rId40" Type="http://schemas.openxmlformats.org/officeDocument/2006/relationships/image" Target="../media/image92.wmf"/><Relationship Id="rId45" Type="http://schemas.openxmlformats.org/officeDocument/2006/relationships/oleObject" Target="../embeddings/oleObject109.bin"/><Relationship Id="rId53" Type="http://schemas.openxmlformats.org/officeDocument/2006/relationships/oleObject" Target="../embeddings/oleObject113.bin"/><Relationship Id="rId58" Type="http://schemas.openxmlformats.org/officeDocument/2006/relationships/image" Target="../media/image101.wmf"/><Relationship Id="rId5" Type="http://schemas.openxmlformats.org/officeDocument/2006/relationships/image" Target="../media/image75.wmf"/><Relationship Id="rId15" Type="http://schemas.openxmlformats.org/officeDocument/2006/relationships/image" Target="../media/image80.wmf"/><Relationship Id="rId23" Type="http://schemas.openxmlformats.org/officeDocument/2006/relationships/oleObject" Target="../embeddings/oleObject98.bin"/><Relationship Id="rId28" Type="http://schemas.openxmlformats.org/officeDocument/2006/relationships/image" Target="../media/image86.wmf"/><Relationship Id="rId36" Type="http://schemas.openxmlformats.org/officeDocument/2006/relationships/image" Target="../media/image90.wmf"/><Relationship Id="rId49" Type="http://schemas.openxmlformats.org/officeDocument/2006/relationships/oleObject" Target="../embeddings/oleObject111.bin"/><Relationship Id="rId57" Type="http://schemas.openxmlformats.org/officeDocument/2006/relationships/oleObject" Target="../embeddings/oleObject115.bin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96.bin"/><Relationship Id="rId31" Type="http://schemas.openxmlformats.org/officeDocument/2006/relationships/oleObject" Target="../embeddings/oleObject102.bin"/><Relationship Id="rId44" Type="http://schemas.openxmlformats.org/officeDocument/2006/relationships/image" Target="../media/image94.wmf"/><Relationship Id="rId52" Type="http://schemas.openxmlformats.org/officeDocument/2006/relationships/image" Target="../media/image98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93.bin"/><Relationship Id="rId22" Type="http://schemas.openxmlformats.org/officeDocument/2006/relationships/image" Target="../media/image83.wmf"/><Relationship Id="rId27" Type="http://schemas.openxmlformats.org/officeDocument/2006/relationships/oleObject" Target="../embeddings/oleObject100.bin"/><Relationship Id="rId30" Type="http://schemas.openxmlformats.org/officeDocument/2006/relationships/image" Target="../media/image87.wmf"/><Relationship Id="rId35" Type="http://schemas.openxmlformats.org/officeDocument/2006/relationships/oleObject" Target="../embeddings/oleObject104.bin"/><Relationship Id="rId43" Type="http://schemas.openxmlformats.org/officeDocument/2006/relationships/oleObject" Target="../embeddings/oleObject108.bin"/><Relationship Id="rId48" Type="http://schemas.openxmlformats.org/officeDocument/2006/relationships/image" Target="../media/image96.wmf"/><Relationship Id="rId56" Type="http://schemas.openxmlformats.org/officeDocument/2006/relationships/image" Target="../media/image100.wmf"/><Relationship Id="rId8" Type="http://schemas.openxmlformats.org/officeDocument/2006/relationships/oleObject" Target="../embeddings/oleObject90.bin"/><Relationship Id="rId51" Type="http://schemas.openxmlformats.org/officeDocument/2006/relationships/oleObject" Target="../embeddings/oleObject112.bin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108.wmf"/><Relationship Id="rId26" Type="http://schemas.openxmlformats.org/officeDocument/2006/relationships/image" Target="../media/image112.wmf"/><Relationship Id="rId39" Type="http://schemas.openxmlformats.org/officeDocument/2006/relationships/oleObject" Target="../embeddings/oleObject133.bin"/><Relationship Id="rId21" Type="http://schemas.openxmlformats.org/officeDocument/2006/relationships/oleObject" Target="../embeddings/oleObject124.bin"/><Relationship Id="rId34" Type="http://schemas.openxmlformats.org/officeDocument/2006/relationships/image" Target="../media/image116.wmf"/><Relationship Id="rId42" Type="http://schemas.openxmlformats.org/officeDocument/2006/relationships/oleObject" Target="../embeddings/oleObject135.bin"/><Relationship Id="rId47" Type="http://schemas.openxmlformats.org/officeDocument/2006/relationships/image" Target="../media/image122.wmf"/><Relationship Id="rId50" Type="http://schemas.openxmlformats.org/officeDocument/2006/relationships/oleObject" Target="../embeddings/oleObject139.bin"/><Relationship Id="rId55" Type="http://schemas.openxmlformats.org/officeDocument/2006/relationships/oleObject" Target="../embeddings/oleObject142.bin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105.wmf"/><Relationship Id="rId17" Type="http://schemas.openxmlformats.org/officeDocument/2006/relationships/oleObject" Target="../embeddings/oleObject122.bin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0.bin"/><Relationship Id="rId38" Type="http://schemas.openxmlformats.org/officeDocument/2006/relationships/image" Target="../media/image118.wmf"/><Relationship Id="rId46" Type="http://schemas.openxmlformats.org/officeDocument/2006/relationships/oleObject" Target="../embeddings/oleObject137.bin"/><Relationship Id="rId59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7.wmf"/><Relationship Id="rId20" Type="http://schemas.openxmlformats.org/officeDocument/2006/relationships/image" Target="../media/image109.wmf"/><Relationship Id="rId29" Type="http://schemas.openxmlformats.org/officeDocument/2006/relationships/oleObject" Target="../embeddings/oleObject128.bin"/><Relationship Id="rId41" Type="http://schemas.openxmlformats.org/officeDocument/2006/relationships/image" Target="../media/image119.wmf"/><Relationship Id="rId54" Type="http://schemas.openxmlformats.org/officeDocument/2006/relationships/oleObject" Target="../embeddings/oleObject141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111.wmf"/><Relationship Id="rId32" Type="http://schemas.openxmlformats.org/officeDocument/2006/relationships/image" Target="../media/image115.wmf"/><Relationship Id="rId37" Type="http://schemas.openxmlformats.org/officeDocument/2006/relationships/oleObject" Target="../embeddings/oleObject132.bin"/><Relationship Id="rId40" Type="http://schemas.openxmlformats.org/officeDocument/2006/relationships/oleObject" Target="../embeddings/oleObject134.bin"/><Relationship Id="rId45" Type="http://schemas.openxmlformats.org/officeDocument/2006/relationships/image" Target="../media/image121.wmf"/><Relationship Id="rId53" Type="http://schemas.openxmlformats.org/officeDocument/2006/relationships/image" Target="../media/image125.wmf"/><Relationship Id="rId58" Type="http://schemas.openxmlformats.org/officeDocument/2006/relationships/image" Target="../media/image127.wmf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5.bin"/><Relationship Id="rId28" Type="http://schemas.openxmlformats.org/officeDocument/2006/relationships/image" Target="../media/image113.wmf"/><Relationship Id="rId36" Type="http://schemas.openxmlformats.org/officeDocument/2006/relationships/image" Target="../media/image117.wmf"/><Relationship Id="rId49" Type="http://schemas.openxmlformats.org/officeDocument/2006/relationships/image" Target="../media/image123.wmf"/><Relationship Id="rId57" Type="http://schemas.openxmlformats.org/officeDocument/2006/relationships/oleObject" Target="../embeddings/oleObject143.bin"/><Relationship Id="rId10" Type="http://schemas.openxmlformats.org/officeDocument/2006/relationships/image" Target="../media/image104.wmf"/><Relationship Id="rId19" Type="http://schemas.openxmlformats.org/officeDocument/2006/relationships/oleObject" Target="../embeddings/oleObject123.bin"/><Relationship Id="rId31" Type="http://schemas.openxmlformats.org/officeDocument/2006/relationships/oleObject" Target="../embeddings/oleObject129.bin"/><Relationship Id="rId44" Type="http://schemas.openxmlformats.org/officeDocument/2006/relationships/oleObject" Target="../embeddings/oleObject136.bin"/><Relationship Id="rId52" Type="http://schemas.openxmlformats.org/officeDocument/2006/relationships/oleObject" Target="../embeddings/oleObject140.bin"/><Relationship Id="rId60" Type="http://schemas.openxmlformats.org/officeDocument/2006/relationships/image" Target="../media/image128.wmf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106.wmf"/><Relationship Id="rId22" Type="http://schemas.openxmlformats.org/officeDocument/2006/relationships/image" Target="../media/image110.wmf"/><Relationship Id="rId27" Type="http://schemas.openxmlformats.org/officeDocument/2006/relationships/oleObject" Target="../embeddings/oleObject127.bin"/><Relationship Id="rId30" Type="http://schemas.openxmlformats.org/officeDocument/2006/relationships/image" Target="../media/image114.wmf"/><Relationship Id="rId35" Type="http://schemas.openxmlformats.org/officeDocument/2006/relationships/oleObject" Target="../embeddings/oleObject131.bin"/><Relationship Id="rId43" Type="http://schemas.openxmlformats.org/officeDocument/2006/relationships/image" Target="../media/image120.wmf"/><Relationship Id="rId48" Type="http://schemas.openxmlformats.org/officeDocument/2006/relationships/oleObject" Target="../embeddings/oleObject138.bin"/><Relationship Id="rId56" Type="http://schemas.openxmlformats.org/officeDocument/2006/relationships/image" Target="../media/image126.wmf"/><Relationship Id="rId8" Type="http://schemas.openxmlformats.org/officeDocument/2006/relationships/image" Target="../media/image103.wmf"/><Relationship Id="rId51" Type="http://schemas.openxmlformats.org/officeDocument/2006/relationships/image" Target="../media/image124.wmf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51.bin"/><Relationship Id="rId26" Type="http://schemas.openxmlformats.org/officeDocument/2006/relationships/oleObject" Target="../embeddings/oleObject155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136.wmf"/><Relationship Id="rId34" Type="http://schemas.openxmlformats.org/officeDocument/2006/relationships/oleObject" Target="../embeddings/oleObject159.bin"/><Relationship Id="rId7" Type="http://schemas.openxmlformats.org/officeDocument/2006/relationships/image" Target="../media/image129.w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134.wmf"/><Relationship Id="rId25" Type="http://schemas.openxmlformats.org/officeDocument/2006/relationships/image" Target="../media/image138.wmf"/><Relationship Id="rId33" Type="http://schemas.openxmlformats.org/officeDocument/2006/relationships/image" Target="../media/image14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0.bin"/><Relationship Id="rId20" Type="http://schemas.openxmlformats.org/officeDocument/2006/relationships/oleObject" Target="../embeddings/oleObject152.bin"/><Relationship Id="rId29" Type="http://schemas.openxmlformats.org/officeDocument/2006/relationships/image" Target="../media/image140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131.wmf"/><Relationship Id="rId24" Type="http://schemas.openxmlformats.org/officeDocument/2006/relationships/oleObject" Target="../embeddings/oleObject154.bin"/><Relationship Id="rId32" Type="http://schemas.openxmlformats.org/officeDocument/2006/relationships/oleObject" Target="../embeddings/oleObject158.bin"/><Relationship Id="rId5" Type="http://schemas.openxmlformats.org/officeDocument/2006/relationships/image" Target="../media/image144.png"/><Relationship Id="rId15" Type="http://schemas.openxmlformats.org/officeDocument/2006/relationships/image" Target="../media/image133.wmf"/><Relationship Id="rId23" Type="http://schemas.openxmlformats.org/officeDocument/2006/relationships/image" Target="../media/image137.wmf"/><Relationship Id="rId28" Type="http://schemas.openxmlformats.org/officeDocument/2006/relationships/oleObject" Target="../embeddings/oleObject156.bin"/><Relationship Id="rId10" Type="http://schemas.openxmlformats.org/officeDocument/2006/relationships/oleObject" Target="../embeddings/oleObject147.bin"/><Relationship Id="rId19" Type="http://schemas.openxmlformats.org/officeDocument/2006/relationships/image" Target="../media/image135.wmf"/><Relationship Id="rId31" Type="http://schemas.openxmlformats.org/officeDocument/2006/relationships/image" Target="../media/image141.wmf"/><Relationship Id="rId4" Type="http://schemas.openxmlformats.org/officeDocument/2006/relationships/hyperlink" Target="http://www.bcmath.ca/" TargetMode="External"/><Relationship Id="rId9" Type="http://schemas.openxmlformats.org/officeDocument/2006/relationships/image" Target="../media/image130.wmf"/><Relationship Id="rId14" Type="http://schemas.openxmlformats.org/officeDocument/2006/relationships/oleObject" Target="../embeddings/oleObject149.bin"/><Relationship Id="rId22" Type="http://schemas.openxmlformats.org/officeDocument/2006/relationships/oleObject" Target="../embeddings/oleObject153.bin"/><Relationship Id="rId27" Type="http://schemas.openxmlformats.org/officeDocument/2006/relationships/image" Target="../media/image139.wmf"/><Relationship Id="rId30" Type="http://schemas.openxmlformats.org/officeDocument/2006/relationships/oleObject" Target="../embeddings/oleObject157.bin"/><Relationship Id="rId35" Type="http://schemas.openxmlformats.org/officeDocument/2006/relationships/image" Target="../media/image14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2.bin"/><Relationship Id="rId13" Type="http://schemas.openxmlformats.org/officeDocument/2006/relationships/image" Target="../media/image148.wmf"/><Relationship Id="rId18" Type="http://schemas.openxmlformats.org/officeDocument/2006/relationships/oleObject" Target="../embeddings/oleObject167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49.wmf"/><Relationship Id="rId7" Type="http://schemas.openxmlformats.org/officeDocument/2006/relationships/image" Target="../media/image82.wmf"/><Relationship Id="rId12" Type="http://schemas.openxmlformats.org/officeDocument/2006/relationships/oleObject" Target="../embeddings/oleObject164.bin"/><Relationship Id="rId1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6.bin"/><Relationship Id="rId20" Type="http://schemas.openxmlformats.org/officeDocument/2006/relationships/oleObject" Target="../embeddings/oleObject168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61.bin"/><Relationship Id="rId11" Type="http://schemas.openxmlformats.org/officeDocument/2006/relationships/image" Target="../media/image147.wmf"/><Relationship Id="rId5" Type="http://schemas.openxmlformats.org/officeDocument/2006/relationships/image" Target="../media/image145.wmf"/><Relationship Id="rId15" Type="http://schemas.openxmlformats.org/officeDocument/2006/relationships/image" Target="../media/image86.wmf"/><Relationship Id="rId10" Type="http://schemas.openxmlformats.org/officeDocument/2006/relationships/oleObject" Target="../embeddings/oleObject163.bin"/><Relationship Id="rId19" Type="http://schemas.openxmlformats.org/officeDocument/2006/relationships/image" Target="../media/image88.wmf"/><Relationship Id="rId4" Type="http://schemas.openxmlformats.org/officeDocument/2006/relationships/oleObject" Target="../embeddings/oleObject160.bin"/><Relationship Id="rId9" Type="http://schemas.openxmlformats.org/officeDocument/2006/relationships/image" Target="../media/image146.wmf"/><Relationship Id="rId14" Type="http://schemas.openxmlformats.org/officeDocument/2006/relationships/oleObject" Target="../embeddings/oleObject16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24" Type="http://schemas.openxmlformats.org/officeDocument/2006/relationships/image" Target="../media/image19.wmf"/><Relationship Id="rId5" Type="http://schemas.openxmlformats.org/officeDocument/2006/relationships/image" Target="../media/image10.wmf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10" Type="http://schemas.openxmlformats.org/officeDocument/2006/relationships/oleObject" Target="../embeddings/oleObject12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hyperlink" Target="http://www.bcmath.ca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9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33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29" Type="http://schemas.openxmlformats.org/officeDocument/2006/relationships/image" Target="../media/image3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1.bin"/><Relationship Id="rId32" Type="http://schemas.openxmlformats.org/officeDocument/2006/relationships/oleObject" Target="../embeddings/oleObject35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3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8.wmf"/><Relationship Id="rId31" Type="http://schemas.openxmlformats.org/officeDocument/2006/relationships/image" Target="../media/image34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2.wmf"/><Relationship Id="rId30" Type="http://schemas.openxmlformats.org/officeDocument/2006/relationships/oleObject" Target="../embeddings/oleObject34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wmf"/><Relationship Id="rId18" Type="http://schemas.openxmlformats.org/officeDocument/2006/relationships/oleObject" Target="../embeddings/oleObject43.bin"/><Relationship Id="rId26" Type="http://schemas.openxmlformats.org/officeDocument/2006/relationships/oleObject" Target="../embeddings/oleObject47.bin"/><Relationship Id="rId39" Type="http://schemas.openxmlformats.org/officeDocument/2006/relationships/oleObject" Target="../embeddings/oleObject56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7.wmf"/><Relationship Id="rId34" Type="http://schemas.openxmlformats.org/officeDocument/2006/relationships/oleObject" Target="../embeddings/oleObject52.bin"/><Relationship Id="rId42" Type="http://schemas.openxmlformats.org/officeDocument/2006/relationships/image" Target="../media/image45.wmf"/><Relationship Id="rId47" Type="http://schemas.openxmlformats.org/officeDocument/2006/relationships/oleObject" Target="../embeddings/oleObject60.bin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36.wmf"/><Relationship Id="rId25" Type="http://schemas.openxmlformats.org/officeDocument/2006/relationships/image" Target="../media/image39.wmf"/><Relationship Id="rId33" Type="http://schemas.openxmlformats.org/officeDocument/2006/relationships/oleObject" Target="../embeddings/oleObject51.bin"/><Relationship Id="rId38" Type="http://schemas.openxmlformats.org/officeDocument/2006/relationships/image" Target="../media/image43.wmf"/><Relationship Id="rId46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29" Type="http://schemas.openxmlformats.org/officeDocument/2006/relationships/image" Target="../media/image41.wmf"/><Relationship Id="rId41" Type="http://schemas.openxmlformats.org/officeDocument/2006/relationships/oleObject" Target="../embeddings/oleObject5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46.bin"/><Relationship Id="rId32" Type="http://schemas.openxmlformats.org/officeDocument/2006/relationships/image" Target="../media/image42.wmf"/><Relationship Id="rId37" Type="http://schemas.openxmlformats.org/officeDocument/2006/relationships/oleObject" Target="../embeddings/oleObject55.bin"/><Relationship Id="rId40" Type="http://schemas.openxmlformats.org/officeDocument/2006/relationships/image" Target="../media/image44.wmf"/><Relationship Id="rId45" Type="http://schemas.openxmlformats.org/officeDocument/2006/relationships/oleObject" Target="../embeddings/oleObject59.bin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8.bin"/><Relationship Id="rId36" Type="http://schemas.openxmlformats.org/officeDocument/2006/relationships/oleObject" Target="../embeddings/oleObject54.bin"/><Relationship Id="rId49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29.wmf"/><Relationship Id="rId31" Type="http://schemas.openxmlformats.org/officeDocument/2006/relationships/oleObject" Target="../embeddings/oleObject50.bin"/><Relationship Id="rId44" Type="http://schemas.openxmlformats.org/officeDocument/2006/relationships/image" Target="../media/image46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5.bin"/><Relationship Id="rId27" Type="http://schemas.openxmlformats.org/officeDocument/2006/relationships/image" Target="../media/image40.wmf"/><Relationship Id="rId30" Type="http://schemas.openxmlformats.org/officeDocument/2006/relationships/oleObject" Target="../embeddings/oleObject49.bin"/><Relationship Id="rId35" Type="http://schemas.openxmlformats.org/officeDocument/2006/relationships/oleObject" Target="../embeddings/oleObject53.bin"/><Relationship Id="rId43" Type="http://schemas.openxmlformats.org/officeDocument/2006/relationships/oleObject" Target="../embeddings/oleObject58.bin"/><Relationship Id="rId48" Type="http://schemas.openxmlformats.org/officeDocument/2006/relationships/image" Target="../media/image48.wmf"/><Relationship Id="rId8" Type="http://schemas.openxmlformats.org/officeDocument/2006/relationships/oleObject" Target="../embeddings/oleObject3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6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2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5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6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Section 6.2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Permutations with Repeated Objects and Combinations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2349500" y="4102100"/>
          <a:ext cx="1784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Equation" r:id="rId4" imgW="838080" imgH="393480" progId="Equation.DSMT4">
                  <p:embed/>
                </p:oleObj>
              </mc:Choice>
              <mc:Fallback>
                <p:oleObj name="Equation" r:id="rId4" imgW="8380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4102100"/>
                        <a:ext cx="1784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7988" cy="65405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Formula for Combinations: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928688"/>
            <a:ext cx="8001000" cy="857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 smtClean="0"/>
              <a:t>When there are </a:t>
            </a:r>
            <a:r>
              <a:rPr lang="en-CA" sz="2200" i="1" smtClean="0">
                <a:solidFill>
                  <a:srgbClr val="FF0000"/>
                </a:solidFill>
              </a:rPr>
              <a:t>“n”</a:t>
            </a:r>
            <a:r>
              <a:rPr lang="en-CA" sz="2200" smtClean="0"/>
              <a:t> number of objects, with </a:t>
            </a:r>
            <a:r>
              <a:rPr lang="en-CA" sz="2200" i="1" smtClean="0">
                <a:solidFill>
                  <a:srgbClr val="FF0000"/>
                </a:solidFill>
              </a:rPr>
              <a:t>“r”</a:t>
            </a:r>
            <a:r>
              <a:rPr lang="en-CA" sz="2200" smtClean="0"/>
              <a:t> number of objects to be chosen, the number of combinations will be: 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57188" y="1870075"/>
          <a:ext cx="8382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quation" r:id="rId6" imgW="393480" imgH="457200" progId="Equation.DSMT4">
                  <p:embed/>
                </p:oleObj>
              </mc:Choice>
              <mc:Fallback>
                <p:oleObj name="Equation" r:id="rId6" imgW="39348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870075"/>
                        <a:ext cx="838200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85750" y="1785938"/>
            <a:ext cx="3214688" cy="1143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184650" y="1928813"/>
            <a:ext cx="46640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i="1" dirty="0">
                <a:solidFill>
                  <a:srgbClr val="FF0000"/>
                </a:solidFill>
                <a:latin typeface="+mn-lt"/>
              </a:rPr>
              <a:t>“r”</a:t>
            </a:r>
            <a:r>
              <a:rPr lang="en-CA" sz="2000" dirty="0">
                <a:latin typeface="+mn-lt"/>
              </a:rPr>
              <a:t> is the number of objects chosen &amp; 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i="1" dirty="0">
                <a:solidFill>
                  <a:srgbClr val="FF0000"/>
                </a:solidFill>
                <a:latin typeface="+mn-lt"/>
              </a:rPr>
              <a:t>“n</a:t>
            </a:r>
            <a:r>
              <a:rPr lang="en-CA" sz="2000" dirty="0"/>
              <a:t> – </a:t>
            </a:r>
            <a:r>
              <a:rPr lang="en-CA" sz="2000" i="1" dirty="0">
                <a:solidFill>
                  <a:srgbClr val="FF0000"/>
                </a:solidFill>
                <a:latin typeface="+mn-lt"/>
              </a:rPr>
              <a:t>r”</a:t>
            </a:r>
            <a:r>
              <a:rPr lang="en-CA" sz="2000" dirty="0">
                <a:latin typeface="+mn-lt"/>
              </a:rPr>
              <a:t> is the number of </a:t>
            </a:r>
            <a:br>
              <a:rPr lang="en-CA" sz="2000" dirty="0">
                <a:latin typeface="+mn-lt"/>
              </a:rPr>
            </a:br>
            <a:r>
              <a:rPr lang="en-CA" sz="2000" dirty="0">
                <a:latin typeface="+mn-lt"/>
              </a:rPr>
              <a:t>        objects NOT chosen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2575" y="3200400"/>
            <a:ext cx="8391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200" dirty="0">
                <a:latin typeface="+mn-lt"/>
              </a:rPr>
              <a:t>The combination formula is </a:t>
            </a:r>
            <a:r>
              <a:rPr lang="en-CA" sz="2200" dirty="0" smtClean="0">
                <a:latin typeface="+mn-lt"/>
              </a:rPr>
              <a:t>the same as the </a:t>
            </a:r>
            <a:r>
              <a:rPr lang="en-CA" sz="2200" dirty="0">
                <a:latin typeface="+mn-lt"/>
              </a:rPr>
              <a:t>permutation </a:t>
            </a:r>
            <a:r>
              <a:rPr lang="en-CA" sz="2200" dirty="0" smtClean="0">
                <a:latin typeface="+mn-lt"/>
              </a:rPr>
              <a:t>formula divided </a:t>
            </a:r>
            <a:r>
              <a:rPr lang="en-CA" sz="2200" dirty="0">
                <a:latin typeface="+mn-lt"/>
              </a:rPr>
              <a:t>by </a:t>
            </a:r>
            <a:r>
              <a:rPr lang="en-CA" sz="2200" i="1" dirty="0">
                <a:solidFill>
                  <a:srgbClr val="FF0000"/>
                </a:solidFill>
                <a:latin typeface="+mn-lt"/>
              </a:rPr>
              <a:t>“r!”</a:t>
            </a:r>
            <a:endParaRPr lang="en-CA" sz="2200" dirty="0">
              <a:latin typeface="+mn-lt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500188" y="4375150"/>
          <a:ext cx="8651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quation" r:id="rId8" imgW="406080" imgH="228600" progId="Equation.DSMT4">
                  <p:embed/>
                </p:oleObj>
              </mc:Choice>
              <mc:Fallback>
                <p:oleObj name="Equation" r:id="rId8" imgW="4060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4375150"/>
                        <a:ext cx="865187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786063" y="4089400"/>
          <a:ext cx="10271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Equation" r:id="rId10" imgW="482400" imgH="457200" progId="Equation.DSMT4">
                  <p:embed/>
                </p:oleObj>
              </mc:Choice>
              <mc:Fallback>
                <p:oleObj name="Equation" r:id="rId10" imgW="4824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4089400"/>
                        <a:ext cx="1027112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2500313" y="4567238"/>
          <a:ext cx="3238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Equation" r:id="rId12" imgW="152280" imgH="177480" progId="Equation.DSMT4">
                  <p:embed/>
                </p:oleObj>
              </mc:Choice>
              <mc:Fallback>
                <p:oleObj name="Equation" r:id="rId12" imgW="15228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4567238"/>
                        <a:ext cx="32385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2959100" y="4038600"/>
          <a:ext cx="5778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Equation" r:id="rId14" imgW="241200" imgH="228600" progId="Equation.DSMT4">
                  <p:embed/>
                </p:oleObj>
              </mc:Choice>
              <mc:Fallback>
                <p:oleObj name="Equation" r:id="rId14" imgW="2412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038600"/>
                        <a:ext cx="577850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1214438" y="2128838"/>
          <a:ext cx="86518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Equation" r:id="rId16" imgW="406080" imgH="228600" progId="Equation.DSMT4">
                  <p:embed/>
                </p:oleObj>
              </mc:Choice>
              <mc:Fallback>
                <p:oleObj name="Equation" r:id="rId16" imgW="40608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2128838"/>
                        <a:ext cx="865187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076450" y="1928813"/>
          <a:ext cx="135255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Equation" r:id="rId17" imgW="634680" imgH="444240" progId="Equation.DSMT4">
                  <p:embed/>
                </p:oleObj>
              </mc:Choice>
              <mc:Fallback>
                <p:oleObj name="Equation" r:id="rId17" imgW="634680" imgH="444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928813"/>
                        <a:ext cx="1352550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230812" y="4154487"/>
          <a:ext cx="1550988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Equation" r:id="rId19" imgW="863280" imgH="444240" progId="Equation.DSMT4">
                  <p:embed/>
                </p:oleObj>
              </mc:Choice>
              <mc:Fallback>
                <p:oleObj name="Equation" r:id="rId19" imgW="863280" imgH="4442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2" y="4154487"/>
                        <a:ext cx="1550988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352550" y="4048125"/>
            <a:ext cx="2897188" cy="103346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493713" y="5741987"/>
          <a:ext cx="138906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Equation" r:id="rId21" imgW="583920" imgH="228600" progId="Equation.DSMT4">
                  <p:embed/>
                </p:oleObj>
              </mc:Choice>
              <mc:Fallback>
                <p:oleObj name="Equation" r:id="rId21" imgW="58392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5741987"/>
                        <a:ext cx="1389062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1849438" y="5535612"/>
          <a:ext cx="9366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2" name="Equation" r:id="rId23" imgW="393480" imgH="393480" progId="Equation.DSMT4">
                  <p:embed/>
                </p:oleObj>
              </mc:Choice>
              <mc:Fallback>
                <p:oleObj name="Equation" r:id="rId23" imgW="39348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5535612"/>
                        <a:ext cx="936625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2865438" y="5703887"/>
          <a:ext cx="211613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" name="Equation" r:id="rId25" imgW="888840" imgH="164880" progId="Equation.DSMT4">
                  <p:embed/>
                </p:oleObj>
              </mc:Choice>
              <mc:Fallback>
                <p:oleObj name="Equation" r:id="rId25" imgW="88884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5703887"/>
                        <a:ext cx="2116137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3140075" y="5635625"/>
          <a:ext cx="51276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4" name="Equation" r:id="rId27" imgW="215640" imgH="177480" progId="Equation.DSMT4">
                  <p:embed/>
                </p:oleObj>
              </mc:Choice>
              <mc:Fallback>
                <p:oleObj name="Equation" r:id="rId27" imgW="21564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5635625"/>
                        <a:ext cx="512763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3773488" y="5618162"/>
          <a:ext cx="5127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Equation" r:id="rId29" imgW="215640" imgH="164880" progId="Equation.DSMT4">
                  <p:embed/>
                </p:oleObj>
              </mc:Choice>
              <mc:Fallback>
                <p:oleObj name="Equation" r:id="rId29" imgW="21564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5618162"/>
                        <a:ext cx="51276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4513263" y="5626100"/>
          <a:ext cx="2714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Equation" r:id="rId31" imgW="114120" imgH="177480" progId="Equation.DSMT4">
                  <p:embed/>
                </p:oleObj>
              </mc:Choice>
              <mc:Fallback>
                <p:oleObj name="Equation" r:id="rId31" imgW="114120" imgH="177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5626100"/>
                        <a:ext cx="27146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3155950" y="5999162"/>
          <a:ext cx="4826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" name="Equation" r:id="rId33" imgW="203040" imgH="177480" progId="Equation.DSMT4">
                  <p:embed/>
                </p:oleObj>
              </mc:Choice>
              <mc:Fallback>
                <p:oleObj name="Equation" r:id="rId33" imgW="20304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5999162"/>
                        <a:ext cx="4826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/>
        </p:nvGraphicFramePr>
        <p:xfrm>
          <a:off x="3790950" y="6007100"/>
          <a:ext cx="51276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35" imgW="215640" imgH="164880" progId="Equation.DSMT4">
                  <p:embed/>
                </p:oleObj>
              </mc:Choice>
              <mc:Fallback>
                <p:oleObj name="Equation" r:id="rId35" imgW="215640" imgH="1648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6007100"/>
                        <a:ext cx="512763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0"/>
          <p:cNvGraphicFramePr>
            <a:graphicFrameLocks noChangeAspect="1"/>
          </p:cNvGraphicFramePr>
          <p:nvPr/>
        </p:nvGraphicFramePr>
        <p:xfrm>
          <a:off x="4562475" y="6026150"/>
          <a:ext cx="21113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37" imgW="88560" imgH="164880" progId="Equation.DSMT4">
                  <p:embed/>
                </p:oleObj>
              </mc:Choice>
              <mc:Fallback>
                <p:oleObj name="Equation" r:id="rId37" imgW="88560" imgH="1648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6026150"/>
                        <a:ext cx="211138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1"/>
          <p:cNvGraphicFramePr>
            <a:graphicFrameLocks noChangeAspect="1"/>
          </p:cNvGraphicFramePr>
          <p:nvPr/>
        </p:nvGraphicFramePr>
        <p:xfrm>
          <a:off x="5010150" y="5776912"/>
          <a:ext cx="7239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0" name="Equation" r:id="rId39" imgW="304560" imgH="177480" progId="Equation.DSMT4">
                  <p:embed/>
                </p:oleObj>
              </mc:Choice>
              <mc:Fallback>
                <p:oleObj name="Equation" r:id="rId39" imgW="304560" imgH="177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5776912"/>
                        <a:ext cx="7239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1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0.01909 -0.0002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05885 -1.48148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56500" cy="6270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Ex: Evaluate the following expressions:</a:t>
            </a:r>
            <a:endParaRPr lang="en-CA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17513" y="1182688"/>
          <a:ext cx="11128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0" name="Equation" r:id="rId4" imgW="583920" imgH="228600" progId="Equation.DSMT4">
                  <p:embed/>
                </p:oleObj>
              </mc:Choice>
              <mc:Fallback>
                <p:oleObj name="Equation" r:id="rId4" imgW="58392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182688"/>
                        <a:ext cx="11128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962400" y="1173163"/>
          <a:ext cx="1184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1" name="Equation" r:id="rId6" imgW="622080" imgH="228600" progId="Equation.DSMT4">
                  <p:embed/>
                </p:oleObj>
              </mc:Choice>
              <mc:Fallback>
                <p:oleObj name="Equation" r:id="rId6" imgW="6220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173163"/>
                        <a:ext cx="11842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5900" y="1816100"/>
            <a:ext cx="3267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Two ways to do this question</a:t>
            </a:r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588963" y="2370138"/>
          <a:ext cx="750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2" name="Equation" r:id="rId8" imgW="393480" imgH="228600" progId="Equation.DSMT4">
                  <p:embed/>
                </p:oleObj>
              </mc:Choice>
              <mc:Fallback>
                <p:oleObj name="Equation" r:id="rId8" imgW="393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370138"/>
                        <a:ext cx="750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1416050" y="2197100"/>
          <a:ext cx="11874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3" name="Equation" r:id="rId10" imgW="622080" imgH="444240" progId="Equation.DSMT4">
                  <p:embed/>
                </p:oleObj>
              </mc:Choice>
              <mc:Fallback>
                <p:oleObj name="Equation" r:id="rId10" imgW="62208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2197100"/>
                        <a:ext cx="11874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7"/>
          <p:cNvGraphicFramePr>
            <a:graphicFrameLocks noChangeAspect="1"/>
          </p:cNvGraphicFramePr>
          <p:nvPr/>
        </p:nvGraphicFramePr>
        <p:xfrm>
          <a:off x="2622550" y="2201863"/>
          <a:ext cx="10429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4" name="Equation" r:id="rId12" imgW="545760" imgH="444240" progId="Equation.DSMT4">
                  <p:embed/>
                </p:oleObj>
              </mc:Choice>
              <mc:Fallback>
                <p:oleObj name="Equation" r:id="rId12" imgW="54576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2201863"/>
                        <a:ext cx="1042988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8"/>
          <p:cNvGraphicFramePr>
            <a:graphicFrameLocks noChangeAspect="1"/>
          </p:cNvGraphicFramePr>
          <p:nvPr/>
        </p:nvGraphicFramePr>
        <p:xfrm>
          <a:off x="1109663" y="3094038"/>
          <a:ext cx="12382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" name="Equation" r:id="rId14" imgW="647640" imgH="444240" progId="Equation.DSMT4">
                  <p:embed/>
                </p:oleObj>
              </mc:Choice>
              <mc:Fallback>
                <p:oleObj name="Equation" r:id="rId14" imgW="647640" imgH="444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3094038"/>
                        <a:ext cx="12382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9"/>
          <p:cNvGraphicFramePr>
            <a:graphicFrameLocks noChangeAspect="1"/>
          </p:cNvGraphicFramePr>
          <p:nvPr/>
        </p:nvGraphicFramePr>
        <p:xfrm>
          <a:off x="2452688" y="3240088"/>
          <a:ext cx="7826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6" name="Equation" r:id="rId16" imgW="317160" imgH="177480" progId="Equation.DSMT4">
                  <p:embed/>
                </p:oleObj>
              </mc:Choice>
              <mc:Fallback>
                <p:oleObj name="Equation" r:id="rId16" imgW="31716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3240088"/>
                        <a:ext cx="782637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77975" y="4092575"/>
            <a:ext cx="530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OR</a:t>
            </a:r>
          </a:p>
        </p:txBody>
      </p:sp>
      <p:graphicFrame>
        <p:nvGraphicFramePr>
          <p:cNvPr id="4105" name="Object 10"/>
          <p:cNvGraphicFramePr>
            <a:graphicFrameLocks noChangeAspect="1"/>
          </p:cNvGraphicFramePr>
          <p:nvPr/>
        </p:nvGraphicFramePr>
        <p:xfrm>
          <a:off x="512763" y="4822825"/>
          <a:ext cx="750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Equation" r:id="rId18" imgW="393480" imgH="228600" progId="Equation.DSMT4">
                  <p:embed/>
                </p:oleObj>
              </mc:Choice>
              <mc:Fallback>
                <p:oleObj name="Equation" r:id="rId18" imgW="39348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4822825"/>
                        <a:ext cx="750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1"/>
          <p:cNvGraphicFramePr>
            <a:graphicFrameLocks noChangeAspect="1"/>
          </p:cNvGraphicFramePr>
          <p:nvPr/>
        </p:nvGraphicFramePr>
        <p:xfrm>
          <a:off x="1341438" y="4806950"/>
          <a:ext cx="18176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8" name="Equation" r:id="rId19" imgW="952200" imgH="164880" progId="Equation.DSMT4">
                  <p:embed/>
                </p:oleObj>
              </mc:Choice>
              <mc:Fallback>
                <p:oleObj name="Equation" r:id="rId19" imgW="952200" imgH="164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806950"/>
                        <a:ext cx="181768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2"/>
          <p:cNvGraphicFramePr>
            <a:graphicFrameLocks noChangeAspect="1"/>
          </p:cNvGraphicFramePr>
          <p:nvPr/>
        </p:nvGraphicFramePr>
        <p:xfrm>
          <a:off x="1466850" y="4652963"/>
          <a:ext cx="566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Equation" r:id="rId21" imgW="215640" imgH="177480" progId="Equation.DSMT4">
                  <p:embed/>
                </p:oleObj>
              </mc:Choice>
              <mc:Fallback>
                <p:oleObj name="Equation" r:id="rId21" imgW="21564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4652963"/>
                        <a:ext cx="5667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3"/>
          <p:cNvGraphicFramePr>
            <a:graphicFrameLocks noChangeAspect="1"/>
          </p:cNvGraphicFramePr>
          <p:nvPr/>
        </p:nvGraphicFramePr>
        <p:xfrm>
          <a:off x="2098675" y="4670425"/>
          <a:ext cx="566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Equation" r:id="rId23" imgW="215640" imgH="177480" progId="Equation.DSMT4">
                  <p:embed/>
                </p:oleObj>
              </mc:Choice>
              <mc:Fallback>
                <p:oleObj name="Equation" r:id="rId23" imgW="21564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4670425"/>
                        <a:ext cx="5667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4"/>
          <p:cNvGraphicFramePr>
            <a:graphicFrameLocks noChangeAspect="1"/>
          </p:cNvGraphicFramePr>
          <p:nvPr/>
        </p:nvGraphicFramePr>
        <p:xfrm>
          <a:off x="2725738" y="4678363"/>
          <a:ext cx="3333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1" name="Equation" r:id="rId25" imgW="126720" imgH="164880" progId="Equation.DSMT4">
                  <p:embed/>
                </p:oleObj>
              </mc:Choice>
              <mc:Fallback>
                <p:oleObj name="Equation" r:id="rId25" imgW="12672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4678363"/>
                        <a:ext cx="3333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5"/>
          <p:cNvGraphicFramePr>
            <a:graphicFrameLocks noChangeAspect="1"/>
          </p:cNvGraphicFramePr>
          <p:nvPr/>
        </p:nvGraphicFramePr>
        <p:xfrm>
          <a:off x="1489075" y="5019675"/>
          <a:ext cx="533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2" name="Equation" r:id="rId27" imgW="203040" imgH="177480" progId="Equation.DSMT4">
                  <p:embed/>
                </p:oleObj>
              </mc:Choice>
              <mc:Fallback>
                <p:oleObj name="Equation" r:id="rId27" imgW="20304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5019675"/>
                        <a:ext cx="5334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6"/>
          <p:cNvGraphicFramePr>
            <a:graphicFrameLocks noChangeAspect="1"/>
          </p:cNvGraphicFramePr>
          <p:nvPr/>
        </p:nvGraphicFramePr>
        <p:xfrm>
          <a:off x="2079625" y="5027613"/>
          <a:ext cx="5667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3" name="Equation" r:id="rId29" imgW="215640" imgH="164880" progId="Equation.DSMT4">
                  <p:embed/>
                </p:oleObj>
              </mc:Choice>
              <mc:Fallback>
                <p:oleObj name="Equation" r:id="rId29" imgW="21564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5027613"/>
                        <a:ext cx="56673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7"/>
          <p:cNvGraphicFramePr>
            <a:graphicFrameLocks noChangeAspect="1"/>
          </p:cNvGraphicFramePr>
          <p:nvPr/>
        </p:nvGraphicFramePr>
        <p:xfrm>
          <a:off x="2784475" y="5033963"/>
          <a:ext cx="2333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" name="Equation" r:id="rId31" imgW="88560" imgH="164880" progId="Equation.DSMT4">
                  <p:embed/>
                </p:oleObj>
              </mc:Choice>
              <mc:Fallback>
                <p:oleObj name="Equation" r:id="rId31" imgW="8856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5033963"/>
                        <a:ext cx="233363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8"/>
          <p:cNvGraphicFramePr>
            <a:graphicFrameLocks noChangeAspect="1"/>
          </p:cNvGraphicFramePr>
          <p:nvPr/>
        </p:nvGraphicFramePr>
        <p:xfrm>
          <a:off x="957263" y="5540375"/>
          <a:ext cx="10414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" name="Equation" r:id="rId33" imgW="317160" imgH="177480" progId="Equation.DSMT4">
                  <p:embed/>
                </p:oleObj>
              </mc:Choice>
              <mc:Fallback>
                <p:oleObj name="Equation" r:id="rId33" imgW="31716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5540375"/>
                        <a:ext cx="10414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9"/>
          <p:cNvGraphicFramePr>
            <a:graphicFrameLocks noChangeAspect="1"/>
          </p:cNvGraphicFramePr>
          <p:nvPr/>
        </p:nvGraphicFramePr>
        <p:xfrm>
          <a:off x="4116388" y="2079625"/>
          <a:ext cx="750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6" name="Equation" r:id="rId35" imgW="393480" imgH="228600" progId="Equation.DSMT4">
                  <p:embed/>
                </p:oleObj>
              </mc:Choice>
              <mc:Fallback>
                <p:oleObj name="Equation" r:id="rId35" imgW="39348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2079625"/>
                        <a:ext cx="750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20"/>
          <p:cNvGraphicFramePr>
            <a:graphicFrameLocks noChangeAspect="1"/>
          </p:cNvGraphicFramePr>
          <p:nvPr/>
        </p:nvGraphicFramePr>
        <p:xfrm>
          <a:off x="4918075" y="1905000"/>
          <a:ext cx="12128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7" name="Equation" r:id="rId37" imgW="634680" imgH="444240" progId="Equation.DSMT4">
                  <p:embed/>
                </p:oleObj>
              </mc:Choice>
              <mc:Fallback>
                <p:oleObj name="Equation" r:id="rId37" imgW="634680" imgH="4442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1905000"/>
                        <a:ext cx="12128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1"/>
          <p:cNvGraphicFramePr>
            <a:graphicFrameLocks noChangeAspect="1"/>
          </p:cNvGraphicFramePr>
          <p:nvPr/>
        </p:nvGraphicFramePr>
        <p:xfrm>
          <a:off x="6126163" y="1911350"/>
          <a:ext cx="1066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8" name="Equation" r:id="rId39" imgW="558720" imgH="444240" progId="Equation.DSMT4">
                  <p:embed/>
                </p:oleObj>
              </mc:Choice>
              <mc:Fallback>
                <p:oleObj name="Equation" r:id="rId39" imgW="558720" imgH="4442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163" y="1911350"/>
                        <a:ext cx="106680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2"/>
          <p:cNvGraphicFramePr>
            <a:graphicFrameLocks noChangeAspect="1"/>
          </p:cNvGraphicFramePr>
          <p:nvPr/>
        </p:nvGraphicFramePr>
        <p:xfrm>
          <a:off x="4657725" y="2803525"/>
          <a:ext cx="8731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9" name="Equation" r:id="rId41" imgW="457200" imgH="444240" progId="Equation.DSMT4">
                  <p:embed/>
                </p:oleObj>
              </mc:Choice>
              <mc:Fallback>
                <p:oleObj name="Equation" r:id="rId41" imgW="457200" imgH="4442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2803525"/>
                        <a:ext cx="87312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3"/>
          <p:cNvGraphicFramePr>
            <a:graphicFrameLocks noChangeAspect="1"/>
          </p:cNvGraphicFramePr>
          <p:nvPr/>
        </p:nvGraphicFramePr>
        <p:xfrm>
          <a:off x="5738813" y="2935288"/>
          <a:ext cx="7826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0" name="Equation" r:id="rId43" imgW="317160" imgH="177480" progId="Equation.DSMT4">
                  <p:embed/>
                </p:oleObj>
              </mc:Choice>
              <mc:Fallback>
                <p:oleObj name="Equation" r:id="rId43" imgW="317160" imgH="177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3" y="2935288"/>
                        <a:ext cx="78263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092700" y="3800475"/>
            <a:ext cx="530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OR</a:t>
            </a:r>
          </a:p>
        </p:txBody>
      </p:sp>
      <p:graphicFrame>
        <p:nvGraphicFramePr>
          <p:cNvPr id="4119" name="Object 24"/>
          <p:cNvGraphicFramePr>
            <a:graphicFrameLocks noChangeAspect="1"/>
          </p:cNvGraphicFramePr>
          <p:nvPr/>
        </p:nvGraphicFramePr>
        <p:xfrm>
          <a:off x="4027488" y="4530725"/>
          <a:ext cx="750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1" name="Equation" r:id="rId45" imgW="393480" imgH="228600" progId="Equation.DSMT4">
                  <p:embed/>
                </p:oleObj>
              </mc:Choice>
              <mc:Fallback>
                <p:oleObj name="Equation" r:id="rId45" imgW="393480" imgH="2286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4530725"/>
                        <a:ext cx="750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5"/>
          <p:cNvGraphicFramePr>
            <a:graphicFrameLocks noChangeAspect="1"/>
          </p:cNvGraphicFramePr>
          <p:nvPr/>
        </p:nvGraphicFramePr>
        <p:xfrm>
          <a:off x="4914900" y="4516438"/>
          <a:ext cx="11874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2" name="Equation" r:id="rId47" imgW="622080" imgH="164880" progId="Equation.DSMT4">
                  <p:embed/>
                </p:oleObj>
              </mc:Choice>
              <mc:Fallback>
                <p:oleObj name="Equation" r:id="rId47" imgW="622080" imgH="164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4516438"/>
                        <a:ext cx="118745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6"/>
          <p:cNvGraphicFramePr>
            <a:graphicFrameLocks noChangeAspect="1"/>
          </p:cNvGraphicFramePr>
          <p:nvPr/>
        </p:nvGraphicFramePr>
        <p:xfrm>
          <a:off x="5024438" y="4348163"/>
          <a:ext cx="533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3" name="Equation" r:id="rId49" imgW="203040" imgH="177480" progId="Equation.DSMT4">
                  <p:embed/>
                </p:oleObj>
              </mc:Choice>
              <mc:Fallback>
                <p:oleObj name="Equation" r:id="rId49" imgW="203040" imgH="177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4348163"/>
                        <a:ext cx="5334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7"/>
          <p:cNvGraphicFramePr>
            <a:graphicFrameLocks noChangeAspect="1"/>
          </p:cNvGraphicFramePr>
          <p:nvPr/>
        </p:nvGraphicFramePr>
        <p:xfrm>
          <a:off x="5675313" y="4352925"/>
          <a:ext cx="3333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4" name="Equation" r:id="rId51" imgW="126720" imgH="177480" progId="Equation.DSMT4">
                  <p:embed/>
                </p:oleObj>
              </mc:Choice>
              <mc:Fallback>
                <p:oleObj name="Equation" r:id="rId51" imgW="126720" imgH="177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313" y="4352925"/>
                        <a:ext cx="3333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9"/>
          <p:cNvGraphicFramePr>
            <a:graphicFrameLocks noChangeAspect="1"/>
          </p:cNvGraphicFramePr>
          <p:nvPr/>
        </p:nvGraphicFramePr>
        <p:xfrm>
          <a:off x="4986338" y="4745038"/>
          <a:ext cx="566737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5" name="Equation" r:id="rId53" imgW="215640" imgH="164880" progId="Equation.DSMT4">
                  <p:embed/>
                </p:oleObj>
              </mc:Choice>
              <mc:Fallback>
                <p:oleObj name="Equation" r:id="rId53" imgW="215640" imgH="1648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6338" y="4745038"/>
                        <a:ext cx="566737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30"/>
          <p:cNvGraphicFramePr>
            <a:graphicFrameLocks noChangeAspect="1"/>
          </p:cNvGraphicFramePr>
          <p:nvPr/>
        </p:nvGraphicFramePr>
        <p:xfrm>
          <a:off x="5707063" y="4735513"/>
          <a:ext cx="23336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" name="Equation" r:id="rId55" imgW="88560" imgH="164880" progId="Equation.DSMT4">
                  <p:embed/>
                </p:oleObj>
              </mc:Choice>
              <mc:Fallback>
                <p:oleObj name="Equation" r:id="rId55" imgW="8856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4735513"/>
                        <a:ext cx="233362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32"/>
          <p:cNvGraphicFramePr>
            <a:graphicFrameLocks noChangeAspect="1"/>
          </p:cNvGraphicFramePr>
          <p:nvPr/>
        </p:nvGraphicFramePr>
        <p:xfrm>
          <a:off x="4484688" y="5248275"/>
          <a:ext cx="10398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7" name="Equation" r:id="rId57" imgW="317160" imgH="177480" progId="Equation.DSMT4">
                  <p:embed/>
                </p:oleObj>
              </mc:Choice>
              <mc:Fallback>
                <p:oleObj name="Equation" r:id="rId57" imgW="317160" imgH="177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5248275"/>
                        <a:ext cx="103981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/>
          <p:cNvCxnSpPr/>
          <p:nvPr/>
        </p:nvCxnSpPr>
        <p:spPr>
          <a:xfrm rot="10800000" flipV="1">
            <a:off x="3092450" y="2259013"/>
            <a:ext cx="349250" cy="26828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2814638" y="2679700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1339850" y="3141663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1681163" y="3563938"/>
            <a:ext cx="349250" cy="26828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 flipV="1">
            <a:off x="1457325" y="4778375"/>
            <a:ext cx="349250" cy="268288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 flipV="1">
            <a:off x="1474788" y="5118100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2070100" y="5122863"/>
            <a:ext cx="350838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 flipV="1">
            <a:off x="6607175" y="1968500"/>
            <a:ext cx="349250" cy="268288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V="1">
            <a:off x="6759575" y="2374900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V="1">
            <a:off x="4989513" y="4437063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 flipV="1">
            <a:off x="4979988" y="4845050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9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54863" cy="592137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Practice: Solve for ‘N’</a:t>
            </a:r>
            <a:endParaRPr lang="en-CA" dirty="0"/>
          </a:p>
        </p:txBody>
      </p:sp>
      <p:sp>
        <p:nvSpPr>
          <p:cNvPr id="515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65163" y="838200"/>
          <a:ext cx="1450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Equation" r:id="rId5" imgW="761760" imgH="228600" progId="Equation.DSMT4">
                  <p:embed/>
                </p:oleObj>
              </mc:Choice>
              <mc:Fallback>
                <p:oleObj name="Equation" r:id="rId5" imgW="7617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838200"/>
                        <a:ext cx="14509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003800" y="876300"/>
          <a:ext cx="15478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876300"/>
                        <a:ext cx="15478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01700" y="1617663"/>
          <a:ext cx="25876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2" name="Equation" r:id="rId9" imgW="1358640" imgH="444240" progId="Equation.DSMT4">
                  <p:embed/>
                </p:oleObj>
              </mc:Choice>
              <mc:Fallback>
                <p:oleObj name="Equation" r:id="rId9" imgW="135864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617663"/>
                        <a:ext cx="258762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31950" y="1643063"/>
          <a:ext cx="31432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3" name="Equation" r:id="rId11" imgW="164880" imgH="177480" progId="Equation.DSMT4">
                  <p:embed/>
                </p:oleObj>
              </mc:Choice>
              <mc:Fallback>
                <p:oleObj name="Equation" r:id="rId11" imgW="16488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1643063"/>
                        <a:ext cx="31432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2275" y="1611313"/>
          <a:ext cx="24431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4" name="Equation" r:id="rId13" imgW="1511280" imgH="279360" progId="Equation.DSMT4">
                  <p:embed/>
                </p:oleObj>
              </mc:Choice>
              <mc:Fallback>
                <p:oleObj name="Equation" r:id="rId13" imgW="1511280" imgH="2793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1611313"/>
                        <a:ext cx="24431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068388" y="2628900"/>
          <a:ext cx="22367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5" name="Equation" r:id="rId15" imgW="1384200" imgH="419040" progId="Equation.DSMT4">
                  <p:embed/>
                </p:oleObj>
              </mc:Choice>
              <mc:Fallback>
                <p:oleObj name="Equation" r:id="rId15" imgW="138420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628900"/>
                        <a:ext cx="2236787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 rot="10800000" flipV="1">
            <a:off x="2078038" y="1733550"/>
            <a:ext cx="747712" cy="195263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1435100" y="2147888"/>
            <a:ext cx="747713" cy="1936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5600" y="3362325"/>
            <a:ext cx="37226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2 methods to go from here: cross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multiply or use factors of 56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6713" y="4073525"/>
            <a:ext cx="37417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 56 = 8 * 7, assume </a:t>
            </a:r>
            <a:r>
              <a:rPr lang="en-CA" i="1" dirty="0">
                <a:solidFill>
                  <a:srgbClr val="FF0000"/>
                </a:solidFill>
                <a:latin typeface="+mj-lt"/>
              </a:rPr>
              <a:t>n = 8</a:t>
            </a:r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098550" y="4597400"/>
          <a:ext cx="15795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6" name="Equation" r:id="rId17" imgW="977760" imgH="419040" progId="Equation.DSMT4">
                  <p:embed/>
                </p:oleObj>
              </mc:Choice>
              <mc:Fallback>
                <p:oleObj name="Equation" r:id="rId17" imgW="97776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4597400"/>
                        <a:ext cx="1579563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rot="10800000" flipV="1">
            <a:off x="1836738" y="4667250"/>
            <a:ext cx="288925" cy="177800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1514475" y="5037138"/>
            <a:ext cx="288925" cy="17938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3688" y="5329238"/>
            <a:ext cx="37417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Both sides are equal, therefore</a:t>
            </a:r>
            <a:endParaRPr lang="en-CA" i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1360488" y="5830888"/>
          <a:ext cx="81597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7" name="Equation" r:id="rId19" imgW="342720" imgH="177480" progId="Equation.DSMT4">
                  <p:embed/>
                </p:oleObj>
              </mc:Choice>
              <mc:Fallback>
                <p:oleObj name="Equation" r:id="rId19" imgW="34272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830888"/>
                        <a:ext cx="815975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021263" y="1317625"/>
            <a:ext cx="29702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There are 2 answers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13263" y="1719263"/>
            <a:ext cx="41322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“r” represents the number of spaces</a:t>
            </a:r>
          </a:p>
        </p:txBody>
      </p: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4559300" y="2693988"/>
          <a:ext cx="4302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8" name="Equation" r:id="rId21" imgW="266400" imgH="393480" progId="Equation.DSMT4">
                  <p:embed/>
                </p:oleObj>
              </mc:Choice>
              <mc:Fallback>
                <p:oleObj name="Equation" r:id="rId21" imgW="26640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2693988"/>
                        <a:ext cx="43021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4659313" y="2665413"/>
          <a:ext cx="2682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9" name="Equation" r:id="rId23" imgW="126720" imgH="177480" progId="Equation.DSMT4">
                  <p:embed/>
                </p:oleObj>
              </mc:Choice>
              <mc:Fallback>
                <p:oleObj name="Equation" r:id="rId23" imgW="12672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2665413"/>
                        <a:ext cx="268287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5"/>
          <p:cNvGraphicFramePr>
            <a:graphicFrameLocks noChangeAspect="1"/>
          </p:cNvGraphicFramePr>
          <p:nvPr/>
        </p:nvGraphicFramePr>
        <p:xfrm>
          <a:off x="4700588" y="3024188"/>
          <a:ext cx="1889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0" name="Equation" r:id="rId25" imgW="88560" imgH="164880" progId="Equation.DSMT4">
                  <p:embed/>
                </p:oleObj>
              </mc:Choice>
              <mc:Fallback>
                <p:oleObj name="Equation" r:id="rId25" imgW="88560" imgH="1648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3024188"/>
                        <a:ext cx="1889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6"/>
          <p:cNvGraphicFramePr>
            <a:graphicFrameLocks noChangeAspect="1"/>
          </p:cNvGraphicFramePr>
          <p:nvPr/>
        </p:nvGraphicFramePr>
        <p:xfrm>
          <a:off x="4522788" y="2220913"/>
          <a:ext cx="4429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1" name="Equation" r:id="rId27" imgW="253800" imgH="228600" progId="Equation.DSMT4">
                  <p:embed/>
                </p:oleObj>
              </mc:Choice>
              <mc:Fallback>
                <p:oleObj name="Equation" r:id="rId27" imgW="253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788" y="2220913"/>
                        <a:ext cx="442912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7"/>
          <p:cNvGraphicFramePr>
            <a:graphicFrameLocks noChangeAspect="1"/>
          </p:cNvGraphicFramePr>
          <p:nvPr/>
        </p:nvGraphicFramePr>
        <p:xfrm>
          <a:off x="5067300" y="2243138"/>
          <a:ext cx="48895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2" name="Equation" r:id="rId29" imgW="279360" imgH="228600" progId="Equation.DSMT4">
                  <p:embed/>
                </p:oleObj>
              </mc:Choice>
              <mc:Fallback>
                <p:oleObj name="Equation" r:id="rId29" imgW="27936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2243138"/>
                        <a:ext cx="48895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8"/>
          <p:cNvGraphicFramePr>
            <a:graphicFrameLocks noChangeAspect="1"/>
          </p:cNvGraphicFramePr>
          <p:nvPr/>
        </p:nvGraphicFramePr>
        <p:xfrm>
          <a:off x="4984750" y="2692400"/>
          <a:ext cx="5730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3" name="Equation" r:id="rId31" imgW="355320" imgH="393480" progId="Equation.DSMT4">
                  <p:embed/>
                </p:oleObj>
              </mc:Choice>
              <mc:Fallback>
                <p:oleObj name="Equation" r:id="rId31" imgW="35532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0" y="2692400"/>
                        <a:ext cx="5730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9"/>
          <p:cNvGraphicFramePr>
            <a:graphicFrameLocks noChangeAspect="1"/>
          </p:cNvGraphicFramePr>
          <p:nvPr/>
        </p:nvGraphicFramePr>
        <p:xfrm>
          <a:off x="5203825" y="2663825"/>
          <a:ext cx="2682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4" name="Equation" r:id="rId33" imgW="126720" imgH="177480" progId="Equation.DSMT4">
                  <p:embed/>
                </p:oleObj>
              </mc:Choice>
              <mc:Fallback>
                <p:oleObj name="Equation" r:id="rId33" imgW="126720" imgH="177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2663825"/>
                        <a:ext cx="26828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0"/>
          <p:cNvGraphicFramePr>
            <a:graphicFrameLocks noChangeAspect="1"/>
          </p:cNvGraphicFramePr>
          <p:nvPr/>
        </p:nvGraphicFramePr>
        <p:xfrm>
          <a:off x="5205413" y="3022600"/>
          <a:ext cx="2698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5" name="Equation" r:id="rId35" imgW="126720" imgH="164880" progId="Equation.DSMT4">
                  <p:embed/>
                </p:oleObj>
              </mc:Choice>
              <mc:Fallback>
                <p:oleObj name="Equation" r:id="rId35" imgW="126720" imgH="1648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5413" y="3022600"/>
                        <a:ext cx="269875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1"/>
          <p:cNvGraphicFramePr>
            <a:graphicFrameLocks noChangeAspect="1"/>
          </p:cNvGraphicFramePr>
          <p:nvPr/>
        </p:nvGraphicFramePr>
        <p:xfrm>
          <a:off x="5670550" y="2228850"/>
          <a:ext cx="4667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6" name="Equation" r:id="rId37" imgW="266400" imgH="228600" progId="Equation.DSMT4">
                  <p:embed/>
                </p:oleObj>
              </mc:Choice>
              <mc:Fallback>
                <p:oleObj name="Equation" r:id="rId37" imgW="2664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0" y="2228850"/>
                        <a:ext cx="4667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2"/>
          <p:cNvGraphicFramePr>
            <a:graphicFrameLocks noChangeAspect="1"/>
          </p:cNvGraphicFramePr>
          <p:nvPr/>
        </p:nvGraphicFramePr>
        <p:xfrm>
          <a:off x="5611813" y="2690813"/>
          <a:ext cx="5730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7" name="Equation" r:id="rId39" imgW="355320" imgH="393480" progId="Equation.DSMT4">
                  <p:embed/>
                </p:oleObj>
              </mc:Choice>
              <mc:Fallback>
                <p:oleObj name="Equation" r:id="rId39" imgW="355320" imgH="393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2690813"/>
                        <a:ext cx="5730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3"/>
          <p:cNvGraphicFramePr>
            <a:graphicFrameLocks noChangeAspect="1"/>
          </p:cNvGraphicFramePr>
          <p:nvPr/>
        </p:nvGraphicFramePr>
        <p:xfrm>
          <a:off x="5867400" y="2673350"/>
          <a:ext cx="2428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8" name="Equation" r:id="rId40" imgW="114120" imgH="177480" progId="Equation.DSMT4">
                  <p:embed/>
                </p:oleObj>
              </mc:Choice>
              <mc:Fallback>
                <p:oleObj name="Equation" r:id="rId40" imgW="114120" imgH="177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73350"/>
                        <a:ext cx="242888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4"/>
          <p:cNvGraphicFramePr>
            <a:graphicFrameLocks noChangeAspect="1"/>
          </p:cNvGraphicFramePr>
          <p:nvPr/>
        </p:nvGraphicFramePr>
        <p:xfrm>
          <a:off x="5868988" y="3019425"/>
          <a:ext cx="2428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9" name="Equation" r:id="rId42" imgW="114120" imgH="177480" progId="Equation.DSMT4">
                  <p:embed/>
                </p:oleObj>
              </mc:Choice>
              <mc:Fallback>
                <p:oleObj name="Equation" r:id="rId42" imgW="11412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3019425"/>
                        <a:ext cx="242887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5"/>
          <p:cNvGraphicFramePr>
            <a:graphicFrameLocks noChangeAspect="1"/>
          </p:cNvGraphicFramePr>
          <p:nvPr/>
        </p:nvGraphicFramePr>
        <p:xfrm>
          <a:off x="6764338" y="2744788"/>
          <a:ext cx="7413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0" name="Equation" r:id="rId44" imgW="253800" imgH="177480" progId="Equation.DSMT4">
                  <p:embed/>
                </p:oleObj>
              </mc:Choice>
              <mc:Fallback>
                <p:oleObj name="Equation" r:id="rId44" imgW="253800" imgH="177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744788"/>
                        <a:ext cx="74136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6"/>
          <p:cNvGraphicFramePr>
            <a:graphicFrameLocks noChangeAspect="1"/>
          </p:cNvGraphicFramePr>
          <p:nvPr/>
        </p:nvGraphicFramePr>
        <p:xfrm>
          <a:off x="6765925" y="2749550"/>
          <a:ext cx="9239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1" name="Equation" r:id="rId46" imgW="317160" imgH="164880" progId="Equation.DSMT4">
                  <p:embed/>
                </p:oleObj>
              </mc:Choice>
              <mc:Fallback>
                <p:oleObj name="Equation" r:id="rId46" imgW="31716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2749550"/>
                        <a:ext cx="9239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7"/>
          <p:cNvGraphicFramePr>
            <a:graphicFrameLocks noChangeAspect="1"/>
          </p:cNvGraphicFramePr>
          <p:nvPr/>
        </p:nvGraphicFramePr>
        <p:xfrm>
          <a:off x="6764338" y="2765425"/>
          <a:ext cx="9239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2" name="Equation" r:id="rId48" imgW="317160" imgH="177480" progId="Equation.DSMT4">
                  <p:embed/>
                </p:oleObj>
              </mc:Choice>
              <mc:Fallback>
                <p:oleObj name="Equation" r:id="rId48" imgW="317160" imgH="177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765425"/>
                        <a:ext cx="92392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9"/>
          <p:cNvGraphicFramePr>
            <a:graphicFrameLocks noChangeAspect="1"/>
          </p:cNvGraphicFramePr>
          <p:nvPr/>
        </p:nvGraphicFramePr>
        <p:xfrm>
          <a:off x="4864100" y="3470275"/>
          <a:ext cx="9715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3" name="Equation" r:id="rId50" imgW="457200" imgH="253800" progId="Equation.DSMT4">
                  <p:embed/>
                </p:oleObj>
              </mc:Choice>
              <mc:Fallback>
                <p:oleObj name="Equation" r:id="rId50" imgW="457200" imgH="2538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3470275"/>
                        <a:ext cx="9715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0"/>
          <p:cNvGraphicFramePr>
            <a:graphicFrameLocks noChangeAspect="1"/>
          </p:cNvGraphicFramePr>
          <p:nvPr/>
        </p:nvGraphicFramePr>
        <p:xfrm>
          <a:off x="6238875" y="2238375"/>
          <a:ext cx="4889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4" name="Equation" r:id="rId52" imgW="279360" imgH="228600" progId="Equation.DSMT4">
                  <p:embed/>
                </p:oleObj>
              </mc:Choice>
              <mc:Fallback>
                <p:oleObj name="Equation" r:id="rId52" imgW="279360" imgH="2286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75" y="2238375"/>
                        <a:ext cx="4889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1"/>
          <p:cNvGraphicFramePr>
            <a:graphicFrameLocks noChangeAspect="1"/>
          </p:cNvGraphicFramePr>
          <p:nvPr/>
        </p:nvGraphicFramePr>
        <p:xfrm>
          <a:off x="6192838" y="2700338"/>
          <a:ext cx="5730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5" name="Equation" r:id="rId54" imgW="355320" imgH="393480" progId="Equation.DSMT4">
                  <p:embed/>
                </p:oleObj>
              </mc:Choice>
              <mc:Fallback>
                <p:oleObj name="Equation" r:id="rId54" imgW="355320" imgH="3934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2700338"/>
                        <a:ext cx="5730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32"/>
          <p:cNvGraphicFramePr>
            <a:graphicFrameLocks noChangeAspect="1"/>
          </p:cNvGraphicFramePr>
          <p:nvPr/>
        </p:nvGraphicFramePr>
        <p:xfrm>
          <a:off x="6435725" y="2695575"/>
          <a:ext cx="2698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6" name="Equation" r:id="rId55" imgW="126720" imgH="164880" progId="Equation.DSMT4">
                  <p:embed/>
                </p:oleObj>
              </mc:Choice>
              <mc:Fallback>
                <p:oleObj name="Equation" r:id="rId55" imgW="126720" imgH="164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2695575"/>
                        <a:ext cx="269875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3"/>
          <p:cNvGraphicFramePr>
            <a:graphicFrameLocks noChangeAspect="1"/>
          </p:cNvGraphicFramePr>
          <p:nvPr/>
        </p:nvGraphicFramePr>
        <p:xfrm>
          <a:off x="6437313" y="3041650"/>
          <a:ext cx="2698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7" name="Equation" r:id="rId57" imgW="126720" imgH="164880" progId="Equation.DSMT4">
                  <p:embed/>
                </p:oleObj>
              </mc:Choice>
              <mc:Fallback>
                <p:oleObj name="Equation" r:id="rId57" imgW="126720" imgH="1648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7313" y="3041650"/>
                        <a:ext cx="269875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4"/>
          <p:cNvGraphicFramePr>
            <a:graphicFrameLocks noChangeAspect="1"/>
          </p:cNvGraphicFramePr>
          <p:nvPr/>
        </p:nvGraphicFramePr>
        <p:xfrm>
          <a:off x="6038850" y="3479800"/>
          <a:ext cx="13763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8" name="Equation" r:id="rId59" imgW="647640" imgH="253800" progId="Equation.DSMT4">
                  <p:embed/>
                </p:oleObj>
              </mc:Choice>
              <mc:Fallback>
                <p:oleObj name="Equation" r:id="rId59" imgW="647640" imgH="253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479800"/>
                        <a:ext cx="13763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416425" y="4092575"/>
            <a:ext cx="41322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Therefore, </a:t>
            </a:r>
            <a:r>
              <a:rPr lang="en-CA" i="1" dirty="0">
                <a:solidFill>
                  <a:srgbClr val="FF0000"/>
                </a:solidFill>
                <a:latin typeface="+mj-lt"/>
              </a:rPr>
              <a:t>r = 3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and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  <p:bldP spid="26" grpId="0"/>
      <p:bldP spid="27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05838" cy="1143000"/>
          </a:xfrm>
        </p:spPr>
        <p:txBody>
          <a:bodyPr/>
          <a:lstStyle/>
          <a:p>
            <a:pPr>
              <a:defRPr/>
            </a:pPr>
            <a:r>
              <a:rPr lang="en-CA" sz="2200" dirty="0" smtClean="0"/>
              <a:t>In a deck of cards, there are 52 cards, with 13 Spades, hearts, Clubs, and Diamonds.  Find the number of combinations for each hand:</a:t>
            </a:r>
            <a:endParaRPr lang="en-CA" sz="2200" dirty="0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60375" y="2763838"/>
            <a:ext cx="455613" cy="698500"/>
            <a:chOff x="1680882" y="2125867"/>
            <a:chExt cx="1613647" cy="2056168"/>
          </a:xfrm>
        </p:grpSpPr>
        <p:sp>
          <p:nvSpPr>
            <p:cNvPr id="4" name="Rounded Rectangle 3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060476" y="3169818"/>
              <a:ext cx="883024" cy="746717"/>
              <a:chOff x="6901417" y="2524359"/>
              <a:chExt cx="883024" cy="746717"/>
            </a:xfrm>
          </p:grpSpPr>
          <p:sp>
            <p:nvSpPr>
              <p:cNvPr id="7" name="Teardrop 6"/>
              <p:cNvSpPr/>
              <p:nvPr/>
            </p:nvSpPr>
            <p:spPr>
              <a:xfrm rot="8114466">
                <a:off x="7168408" y="2522510"/>
                <a:ext cx="438551" cy="327118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8" name="Teardrop 7"/>
              <p:cNvSpPr/>
              <p:nvPr/>
            </p:nvSpPr>
            <p:spPr>
              <a:xfrm rot="20132744" flipH="1">
                <a:off x="7398927" y="2802897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" name="Trapezoid 8"/>
              <p:cNvSpPr/>
              <p:nvPr/>
            </p:nvSpPr>
            <p:spPr>
              <a:xfrm>
                <a:off x="7286478" y="2905705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" name="Teardrop 9"/>
              <p:cNvSpPr/>
              <p:nvPr/>
            </p:nvSpPr>
            <p:spPr>
              <a:xfrm rot="1467256">
                <a:off x="6904151" y="2807571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83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A</a:t>
              </a:r>
            </a:p>
          </p:txBody>
        </p:sp>
      </p:grpSp>
      <p:sp>
        <p:nvSpPr>
          <p:cNvPr id="820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995363" y="2765425"/>
            <a:ext cx="455612" cy="698500"/>
            <a:chOff x="1680882" y="2125867"/>
            <a:chExt cx="1613647" cy="2056168"/>
          </a:xfrm>
        </p:grpSpPr>
        <p:sp>
          <p:nvSpPr>
            <p:cNvPr id="14" name="Rounded Rectangle 1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17" name="Teardrop 16"/>
              <p:cNvSpPr/>
              <p:nvPr/>
            </p:nvSpPr>
            <p:spPr>
              <a:xfrm rot="8114466">
                <a:off x="7168406" y="2522513"/>
                <a:ext cx="438553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8" name="Teardrop 17"/>
              <p:cNvSpPr/>
              <p:nvPr/>
            </p:nvSpPr>
            <p:spPr>
              <a:xfrm rot="20132744" flipH="1">
                <a:off x="7398929" y="2802899"/>
                <a:ext cx="387949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9" name="Trapezoid 18"/>
              <p:cNvSpPr/>
              <p:nvPr/>
            </p:nvSpPr>
            <p:spPr>
              <a:xfrm>
                <a:off x="7286479" y="2905708"/>
                <a:ext cx="118070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" name="Teardrop 19"/>
              <p:cNvSpPr/>
              <p:nvPr/>
            </p:nvSpPr>
            <p:spPr>
              <a:xfrm rot="1467256">
                <a:off x="6904151" y="2807571"/>
                <a:ext cx="387949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76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2</a:t>
              </a: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1527175" y="2765425"/>
            <a:ext cx="455613" cy="698500"/>
            <a:chOff x="1680882" y="2125867"/>
            <a:chExt cx="1613647" cy="2056168"/>
          </a:xfrm>
        </p:grpSpPr>
        <p:sp>
          <p:nvSpPr>
            <p:cNvPr id="22" name="Rounded Rectangle 21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25" name="Teardrop 24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" name="Teardrop 25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7" name="Trapezoid 26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" name="Teardrop 27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69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3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062163" y="2781300"/>
            <a:ext cx="455612" cy="698500"/>
            <a:chOff x="1680882" y="2125867"/>
            <a:chExt cx="1613647" cy="2056168"/>
          </a:xfrm>
        </p:grpSpPr>
        <p:sp>
          <p:nvSpPr>
            <p:cNvPr id="30" name="Rounded Rectangle 29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33" name="Teardrop 32"/>
              <p:cNvSpPr/>
              <p:nvPr/>
            </p:nvSpPr>
            <p:spPr>
              <a:xfrm rot="8114466">
                <a:off x="7168406" y="2522513"/>
                <a:ext cx="438553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4" name="Teardrop 33"/>
              <p:cNvSpPr/>
              <p:nvPr/>
            </p:nvSpPr>
            <p:spPr>
              <a:xfrm rot="20132744" flipH="1">
                <a:off x="7398929" y="2802899"/>
                <a:ext cx="387949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5" name="Trapezoid 34"/>
              <p:cNvSpPr/>
              <p:nvPr/>
            </p:nvSpPr>
            <p:spPr>
              <a:xfrm>
                <a:off x="7286479" y="2905708"/>
                <a:ext cx="118070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6" name="Teardrop 35"/>
              <p:cNvSpPr/>
              <p:nvPr/>
            </p:nvSpPr>
            <p:spPr>
              <a:xfrm rot="1467256">
                <a:off x="6904151" y="2807571"/>
                <a:ext cx="387949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62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4</a:t>
              </a:r>
            </a:p>
          </p:txBody>
        </p:sp>
      </p:grpSp>
      <p:grpSp>
        <p:nvGrpSpPr>
          <p:cNvPr id="21" name="Group 13"/>
          <p:cNvGrpSpPr>
            <a:grpSpLocks/>
          </p:cNvGrpSpPr>
          <p:nvPr/>
        </p:nvGrpSpPr>
        <p:grpSpPr bwMode="auto">
          <a:xfrm>
            <a:off x="2578100" y="2779713"/>
            <a:ext cx="455613" cy="698500"/>
            <a:chOff x="1680882" y="2125867"/>
            <a:chExt cx="1613647" cy="2056168"/>
          </a:xfrm>
        </p:grpSpPr>
        <p:sp>
          <p:nvSpPr>
            <p:cNvPr id="38" name="Rounded Rectangle 37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41" name="Teardrop 40"/>
              <p:cNvSpPr/>
              <p:nvPr/>
            </p:nvSpPr>
            <p:spPr>
              <a:xfrm rot="8114466">
                <a:off x="7168408" y="2522510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2" name="Teardrop 41"/>
              <p:cNvSpPr/>
              <p:nvPr/>
            </p:nvSpPr>
            <p:spPr>
              <a:xfrm rot="20132744" flipH="1">
                <a:off x="7398927" y="2802896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3" name="Trapezoid 42"/>
              <p:cNvSpPr/>
              <p:nvPr/>
            </p:nvSpPr>
            <p:spPr>
              <a:xfrm>
                <a:off x="7286478" y="2905705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" name="Teardrop 43"/>
              <p:cNvSpPr/>
              <p:nvPr/>
            </p:nvSpPr>
            <p:spPr>
              <a:xfrm rot="1467256">
                <a:off x="6904151" y="2807571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55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5</a:t>
              </a:r>
            </a:p>
          </p:txBody>
        </p:sp>
      </p:grpSp>
      <p:grpSp>
        <p:nvGrpSpPr>
          <p:cNvPr id="24" name="Group 13"/>
          <p:cNvGrpSpPr>
            <a:grpSpLocks/>
          </p:cNvGrpSpPr>
          <p:nvPr/>
        </p:nvGrpSpPr>
        <p:grpSpPr bwMode="auto">
          <a:xfrm>
            <a:off x="3113088" y="2781300"/>
            <a:ext cx="455612" cy="698500"/>
            <a:chOff x="1680882" y="2125867"/>
            <a:chExt cx="1613647" cy="2056168"/>
          </a:xfrm>
        </p:grpSpPr>
        <p:sp>
          <p:nvSpPr>
            <p:cNvPr id="46" name="Rounded Rectangle 45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29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49" name="Teardrop 48"/>
              <p:cNvSpPr/>
              <p:nvPr/>
            </p:nvSpPr>
            <p:spPr>
              <a:xfrm rot="8114466">
                <a:off x="7168406" y="2522513"/>
                <a:ext cx="438553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50" name="Teardrop 49"/>
              <p:cNvSpPr/>
              <p:nvPr/>
            </p:nvSpPr>
            <p:spPr>
              <a:xfrm rot="20132744" flipH="1">
                <a:off x="7398929" y="2802899"/>
                <a:ext cx="387949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51" name="Trapezoid 50"/>
              <p:cNvSpPr/>
              <p:nvPr/>
            </p:nvSpPr>
            <p:spPr>
              <a:xfrm>
                <a:off x="7286479" y="2905708"/>
                <a:ext cx="118070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52" name="Teardrop 51"/>
              <p:cNvSpPr/>
              <p:nvPr/>
            </p:nvSpPr>
            <p:spPr>
              <a:xfrm rot="1467256">
                <a:off x="6904151" y="2807571"/>
                <a:ext cx="387949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48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6</a:t>
              </a:r>
            </a:p>
          </p:txBody>
        </p:sp>
      </p:grpSp>
      <p:grpSp>
        <p:nvGrpSpPr>
          <p:cNvPr id="31" name="Group 13"/>
          <p:cNvGrpSpPr>
            <a:grpSpLocks/>
          </p:cNvGrpSpPr>
          <p:nvPr/>
        </p:nvGrpSpPr>
        <p:grpSpPr bwMode="auto">
          <a:xfrm>
            <a:off x="3644900" y="2781300"/>
            <a:ext cx="455613" cy="698500"/>
            <a:chOff x="1680882" y="2125867"/>
            <a:chExt cx="1613647" cy="2056168"/>
          </a:xfrm>
        </p:grpSpPr>
        <p:sp>
          <p:nvSpPr>
            <p:cNvPr id="54" name="Rounded Rectangle 5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32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57" name="Teardrop 56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58" name="Teardrop 57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59" name="Trapezoid 58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60" name="Teardrop 59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41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7</a:t>
              </a:r>
            </a:p>
          </p:txBody>
        </p:sp>
      </p:grpSp>
      <p:grpSp>
        <p:nvGrpSpPr>
          <p:cNvPr id="37" name="Group 13"/>
          <p:cNvGrpSpPr>
            <a:grpSpLocks/>
          </p:cNvGrpSpPr>
          <p:nvPr/>
        </p:nvGrpSpPr>
        <p:grpSpPr bwMode="auto">
          <a:xfrm>
            <a:off x="4179888" y="2797175"/>
            <a:ext cx="455612" cy="698500"/>
            <a:chOff x="1680882" y="2125867"/>
            <a:chExt cx="1613647" cy="2056168"/>
          </a:xfrm>
        </p:grpSpPr>
        <p:sp>
          <p:nvSpPr>
            <p:cNvPr id="62" name="Rounded Rectangle 61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39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65" name="Teardrop 64"/>
              <p:cNvSpPr/>
              <p:nvPr/>
            </p:nvSpPr>
            <p:spPr>
              <a:xfrm rot="8114466">
                <a:off x="7168406" y="2522513"/>
                <a:ext cx="438553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66" name="Teardrop 65"/>
              <p:cNvSpPr/>
              <p:nvPr/>
            </p:nvSpPr>
            <p:spPr>
              <a:xfrm rot="20132744" flipH="1">
                <a:off x="7398929" y="2802899"/>
                <a:ext cx="387949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67" name="Trapezoid 66"/>
              <p:cNvSpPr/>
              <p:nvPr/>
            </p:nvSpPr>
            <p:spPr>
              <a:xfrm>
                <a:off x="7286479" y="2905708"/>
                <a:ext cx="118070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68" name="Teardrop 67"/>
              <p:cNvSpPr/>
              <p:nvPr/>
            </p:nvSpPr>
            <p:spPr>
              <a:xfrm rot="1467256">
                <a:off x="6904151" y="2807571"/>
                <a:ext cx="387949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34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8</a:t>
              </a:r>
            </a:p>
          </p:txBody>
        </p:sp>
      </p:grpSp>
      <p:grpSp>
        <p:nvGrpSpPr>
          <p:cNvPr id="40" name="Group 13"/>
          <p:cNvGrpSpPr>
            <a:grpSpLocks/>
          </p:cNvGrpSpPr>
          <p:nvPr/>
        </p:nvGrpSpPr>
        <p:grpSpPr bwMode="auto">
          <a:xfrm>
            <a:off x="4711700" y="2784475"/>
            <a:ext cx="455613" cy="698500"/>
            <a:chOff x="1680882" y="2125867"/>
            <a:chExt cx="1613647" cy="2056168"/>
          </a:xfrm>
        </p:grpSpPr>
        <p:sp>
          <p:nvSpPr>
            <p:cNvPr id="70" name="Rounded Rectangle 69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45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73" name="Teardrop 72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4" name="Teardrop 73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5" name="Trapezoid 74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6" name="Teardrop 75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27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9</a:t>
              </a:r>
            </a:p>
          </p:txBody>
        </p:sp>
      </p:grpSp>
      <p:grpSp>
        <p:nvGrpSpPr>
          <p:cNvPr id="47" name="Group 13"/>
          <p:cNvGrpSpPr>
            <a:grpSpLocks/>
          </p:cNvGrpSpPr>
          <p:nvPr/>
        </p:nvGrpSpPr>
        <p:grpSpPr bwMode="auto">
          <a:xfrm>
            <a:off x="5227638" y="2798763"/>
            <a:ext cx="457200" cy="681037"/>
            <a:chOff x="1675846" y="2177273"/>
            <a:chExt cx="1618683" cy="2004762"/>
          </a:xfrm>
        </p:grpSpPr>
        <p:sp>
          <p:nvSpPr>
            <p:cNvPr id="78" name="Rounded Rectangle 77"/>
            <p:cNvSpPr/>
            <p:nvPr/>
          </p:nvSpPr>
          <p:spPr>
            <a:xfrm>
              <a:off x="1681465" y="2177273"/>
              <a:ext cx="1613064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48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81" name="Teardrop 80"/>
              <p:cNvSpPr/>
              <p:nvPr/>
            </p:nvSpPr>
            <p:spPr>
              <a:xfrm rot="8114466">
                <a:off x="7168755" y="2522513"/>
                <a:ext cx="438393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82" name="Teardrop 81"/>
              <p:cNvSpPr/>
              <p:nvPr/>
            </p:nvSpPr>
            <p:spPr>
              <a:xfrm rot="20132744" flipH="1">
                <a:off x="7399191" y="2802899"/>
                <a:ext cx="38781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83" name="Trapezoid 82"/>
              <p:cNvSpPr/>
              <p:nvPr/>
            </p:nvSpPr>
            <p:spPr>
              <a:xfrm>
                <a:off x="7286782" y="2905708"/>
                <a:ext cx="118031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84" name="Teardrop 83"/>
              <p:cNvSpPr/>
              <p:nvPr/>
            </p:nvSpPr>
            <p:spPr>
              <a:xfrm rot="1467256">
                <a:off x="6904594" y="2807571"/>
                <a:ext cx="38781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20" name="TextBox 11"/>
            <p:cNvSpPr txBox="1">
              <a:spLocks noChangeArrowheads="1"/>
            </p:cNvSpPr>
            <p:nvPr/>
          </p:nvSpPr>
          <p:spPr bwMode="auto">
            <a:xfrm>
              <a:off x="1675846" y="2206215"/>
              <a:ext cx="1546762" cy="95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500"/>
                <a:t>10</a:t>
              </a:r>
            </a:p>
          </p:txBody>
        </p:sp>
      </p:grpSp>
      <p:grpSp>
        <p:nvGrpSpPr>
          <p:cNvPr id="53" name="Group 13"/>
          <p:cNvGrpSpPr>
            <a:grpSpLocks/>
          </p:cNvGrpSpPr>
          <p:nvPr/>
        </p:nvGrpSpPr>
        <p:grpSpPr bwMode="auto">
          <a:xfrm>
            <a:off x="5762625" y="2784475"/>
            <a:ext cx="455613" cy="698500"/>
            <a:chOff x="1680882" y="2125867"/>
            <a:chExt cx="1613647" cy="2056168"/>
          </a:xfrm>
        </p:grpSpPr>
        <p:sp>
          <p:nvSpPr>
            <p:cNvPr id="86" name="Rounded Rectangle 85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55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89" name="Teardrop 88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0" name="Teardrop 89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1" name="Trapezoid 90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2" name="Teardrop 91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13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J</a:t>
              </a:r>
            </a:p>
          </p:txBody>
        </p:sp>
      </p:grpSp>
      <p:grpSp>
        <p:nvGrpSpPr>
          <p:cNvPr id="56" name="Group 13"/>
          <p:cNvGrpSpPr>
            <a:grpSpLocks/>
          </p:cNvGrpSpPr>
          <p:nvPr/>
        </p:nvGrpSpPr>
        <p:grpSpPr bwMode="auto">
          <a:xfrm>
            <a:off x="6296025" y="2784475"/>
            <a:ext cx="455613" cy="698500"/>
            <a:chOff x="1680882" y="2125867"/>
            <a:chExt cx="1613647" cy="2056168"/>
          </a:xfrm>
        </p:grpSpPr>
        <p:sp>
          <p:nvSpPr>
            <p:cNvPr id="94" name="Rounded Rectangle 9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61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97" name="Teardrop 96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8" name="Teardrop 97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9" name="Trapezoid 98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0" name="Teardrop 99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406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Q</a:t>
              </a:r>
            </a:p>
          </p:txBody>
        </p:sp>
      </p:grpSp>
      <p:grpSp>
        <p:nvGrpSpPr>
          <p:cNvPr id="63" name="Group 13"/>
          <p:cNvGrpSpPr>
            <a:grpSpLocks/>
          </p:cNvGrpSpPr>
          <p:nvPr/>
        </p:nvGrpSpPr>
        <p:grpSpPr bwMode="auto">
          <a:xfrm>
            <a:off x="6829425" y="2800350"/>
            <a:ext cx="455613" cy="698500"/>
            <a:chOff x="1680882" y="2125867"/>
            <a:chExt cx="1613647" cy="2056168"/>
          </a:xfrm>
        </p:grpSpPr>
        <p:sp>
          <p:nvSpPr>
            <p:cNvPr id="102" name="Rounded Rectangle 101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pSp>
          <p:nvGrpSpPr>
            <p:cNvPr id="64" name="Group 10"/>
            <p:cNvGrpSpPr>
              <a:grpSpLocks/>
            </p:cNvGrpSpPr>
            <p:nvPr/>
          </p:nvGrpSpPr>
          <p:grpSpPr bwMode="auto">
            <a:xfrm>
              <a:off x="2063210" y="3167972"/>
              <a:ext cx="882727" cy="747697"/>
              <a:chOff x="6904151" y="2522513"/>
              <a:chExt cx="882727" cy="747697"/>
            </a:xfrm>
          </p:grpSpPr>
          <p:sp>
            <p:nvSpPr>
              <p:cNvPr id="105" name="Teardrop 104"/>
              <p:cNvSpPr/>
              <p:nvPr/>
            </p:nvSpPr>
            <p:spPr>
              <a:xfrm rot="8114466">
                <a:off x="7168408" y="2522513"/>
                <a:ext cx="438551" cy="327117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6" name="Teardrop 105"/>
              <p:cNvSpPr/>
              <p:nvPr/>
            </p:nvSpPr>
            <p:spPr>
              <a:xfrm rot="20132744" flipH="1">
                <a:off x="7398927" y="2802899"/>
                <a:ext cx="387951" cy="378520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7" name="Trapezoid 106"/>
              <p:cNvSpPr/>
              <p:nvPr/>
            </p:nvSpPr>
            <p:spPr>
              <a:xfrm>
                <a:off x="7286478" y="2905708"/>
                <a:ext cx="118073" cy="364502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8" name="Teardrop 107"/>
              <p:cNvSpPr/>
              <p:nvPr/>
            </p:nvSpPr>
            <p:spPr>
              <a:xfrm rot="1467256">
                <a:off x="6904151" y="2807571"/>
                <a:ext cx="387951" cy="37852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8399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K</a:t>
              </a:r>
            </a:p>
          </p:txBody>
        </p:sp>
      </p:grpSp>
      <p:grpSp>
        <p:nvGrpSpPr>
          <p:cNvPr id="69" name="Group 13"/>
          <p:cNvGrpSpPr>
            <a:grpSpLocks/>
          </p:cNvGrpSpPr>
          <p:nvPr/>
        </p:nvGrpSpPr>
        <p:grpSpPr bwMode="auto">
          <a:xfrm>
            <a:off x="463550" y="3560763"/>
            <a:ext cx="455613" cy="681037"/>
            <a:chOff x="1680882" y="2177273"/>
            <a:chExt cx="1613647" cy="2004762"/>
          </a:xfrm>
        </p:grpSpPr>
        <p:sp>
          <p:nvSpPr>
            <p:cNvPr id="110" name="Rounded Rectangle 109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9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17" name="Heart 116"/>
          <p:cNvSpPr/>
          <p:nvPr/>
        </p:nvSpPr>
        <p:spPr>
          <a:xfrm>
            <a:off x="573088" y="3930650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1" name="Group 13"/>
          <p:cNvGrpSpPr>
            <a:grpSpLocks/>
          </p:cNvGrpSpPr>
          <p:nvPr/>
        </p:nvGrpSpPr>
        <p:grpSpPr bwMode="auto">
          <a:xfrm>
            <a:off x="984250" y="3563938"/>
            <a:ext cx="455613" cy="681037"/>
            <a:chOff x="1680882" y="2177273"/>
            <a:chExt cx="1613647" cy="2004762"/>
          </a:xfrm>
        </p:grpSpPr>
        <p:sp>
          <p:nvSpPr>
            <p:cNvPr id="119" name="Rounded Rectangle 11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94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21" name="Heart 120"/>
          <p:cNvSpPr/>
          <p:nvPr/>
        </p:nvSpPr>
        <p:spPr>
          <a:xfrm>
            <a:off x="1093788" y="3932238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2" name="Group 13"/>
          <p:cNvGrpSpPr>
            <a:grpSpLocks/>
          </p:cNvGrpSpPr>
          <p:nvPr/>
        </p:nvGrpSpPr>
        <p:grpSpPr bwMode="auto">
          <a:xfrm>
            <a:off x="1516063" y="3563938"/>
            <a:ext cx="455612" cy="681037"/>
            <a:chOff x="1680882" y="2177273"/>
            <a:chExt cx="1613647" cy="2004762"/>
          </a:xfrm>
        </p:grpSpPr>
        <p:sp>
          <p:nvSpPr>
            <p:cNvPr id="123" name="Rounded Rectangle 122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92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125" name="Heart 124"/>
          <p:cNvSpPr/>
          <p:nvPr/>
        </p:nvSpPr>
        <p:spPr>
          <a:xfrm>
            <a:off x="1625600" y="3932238"/>
            <a:ext cx="233363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7" name="Group 13"/>
          <p:cNvGrpSpPr>
            <a:grpSpLocks/>
          </p:cNvGrpSpPr>
          <p:nvPr/>
        </p:nvGrpSpPr>
        <p:grpSpPr bwMode="auto">
          <a:xfrm>
            <a:off x="2036763" y="3565525"/>
            <a:ext cx="455612" cy="681038"/>
            <a:chOff x="1680882" y="2177273"/>
            <a:chExt cx="1613647" cy="2004762"/>
          </a:xfrm>
        </p:grpSpPr>
        <p:sp>
          <p:nvSpPr>
            <p:cNvPr id="127" name="Rounded Rectangle 126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90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129" name="Heart 128"/>
          <p:cNvSpPr/>
          <p:nvPr/>
        </p:nvSpPr>
        <p:spPr>
          <a:xfrm>
            <a:off x="2147888" y="3935413"/>
            <a:ext cx="231775" cy="21748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9" name="Group 13"/>
          <p:cNvGrpSpPr>
            <a:grpSpLocks/>
          </p:cNvGrpSpPr>
          <p:nvPr/>
        </p:nvGrpSpPr>
        <p:grpSpPr bwMode="auto">
          <a:xfrm>
            <a:off x="2581275" y="3563938"/>
            <a:ext cx="455613" cy="681037"/>
            <a:chOff x="1680882" y="2177273"/>
            <a:chExt cx="1613647" cy="2004762"/>
          </a:xfrm>
        </p:grpSpPr>
        <p:sp>
          <p:nvSpPr>
            <p:cNvPr id="131" name="Rounded Rectangle 130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88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5</a:t>
              </a:r>
            </a:p>
          </p:txBody>
        </p:sp>
      </p:grpSp>
      <p:sp>
        <p:nvSpPr>
          <p:cNvPr id="133" name="Heart 132"/>
          <p:cNvSpPr/>
          <p:nvPr/>
        </p:nvSpPr>
        <p:spPr>
          <a:xfrm>
            <a:off x="2690813" y="3932238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0" name="Group 13"/>
          <p:cNvGrpSpPr>
            <a:grpSpLocks/>
          </p:cNvGrpSpPr>
          <p:nvPr/>
        </p:nvGrpSpPr>
        <p:grpSpPr bwMode="auto">
          <a:xfrm>
            <a:off x="3101975" y="3565525"/>
            <a:ext cx="455613" cy="681038"/>
            <a:chOff x="1680882" y="2177273"/>
            <a:chExt cx="1613647" cy="2004762"/>
          </a:xfrm>
        </p:grpSpPr>
        <p:sp>
          <p:nvSpPr>
            <p:cNvPr id="135" name="Rounded Rectangle 134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8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137" name="Heart 136"/>
          <p:cNvSpPr/>
          <p:nvPr/>
        </p:nvSpPr>
        <p:spPr>
          <a:xfrm>
            <a:off x="3211513" y="3935413"/>
            <a:ext cx="231775" cy="21748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5" name="Group 13"/>
          <p:cNvGrpSpPr>
            <a:grpSpLocks/>
          </p:cNvGrpSpPr>
          <p:nvPr/>
        </p:nvGrpSpPr>
        <p:grpSpPr bwMode="auto">
          <a:xfrm>
            <a:off x="3633788" y="3565525"/>
            <a:ext cx="455612" cy="681038"/>
            <a:chOff x="1680882" y="2177273"/>
            <a:chExt cx="1613647" cy="2004762"/>
          </a:xfrm>
        </p:grpSpPr>
        <p:sp>
          <p:nvSpPr>
            <p:cNvPr id="139" name="Rounded Rectangle 13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84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141" name="Heart 140"/>
          <p:cNvSpPr/>
          <p:nvPr/>
        </p:nvSpPr>
        <p:spPr>
          <a:xfrm>
            <a:off x="3743325" y="3935413"/>
            <a:ext cx="233363" cy="21748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7" name="Group 13"/>
          <p:cNvGrpSpPr>
            <a:grpSpLocks/>
          </p:cNvGrpSpPr>
          <p:nvPr/>
        </p:nvGrpSpPr>
        <p:grpSpPr bwMode="auto">
          <a:xfrm>
            <a:off x="4154488" y="3568700"/>
            <a:ext cx="455612" cy="681038"/>
            <a:chOff x="1680882" y="2177273"/>
            <a:chExt cx="1613647" cy="2004762"/>
          </a:xfrm>
        </p:grpSpPr>
        <p:sp>
          <p:nvSpPr>
            <p:cNvPr id="143" name="Rounded Rectangle 142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82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45" name="Heart 144"/>
          <p:cNvSpPr/>
          <p:nvPr/>
        </p:nvSpPr>
        <p:spPr>
          <a:xfrm>
            <a:off x="4265613" y="3937000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8" name="Group 13"/>
          <p:cNvGrpSpPr>
            <a:grpSpLocks/>
          </p:cNvGrpSpPr>
          <p:nvPr/>
        </p:nvGrpSpPr>
        <p:grpSpPr bwMode="auto">
          <a:xfrm>
            <a:off x="4711700" y="3565525"/>
            <a:ext cx="455613" cy="681038"/>
            <a:chOff x="1680882" y="2177273"/>
            <a:chExt cx="1613647" cy="2004762"/>
          </a:xfrm>
        </p:grpSpPr>
        <p:sp>
          <p:nvSpPr>
            <p:cNvPr id="147" name="Rounded Rectangle 146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80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9</a:t>
              </a:r>
            </a:p>
          </p:txBody>
        </p:sp>
      </p:grpSp>
      <p:sp>
        <p:nvSpPr>
          <p:cNvPr id="149" name="Heart 148"/>
          <p:cNvSpPr/>
          <p:nvPr/>
        </p:nvSpPr>
        <p:spPr>
          <a:xfrm>
            <a:off x="4822825" y="3935413"/>
            <a:ext cx="231775" cy="21748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3" name="Group 13"/>
          <p:cNvGrpSpPr>
            <a:grpSpLocks/>
          </p:cNvGrpSpPr>
          <p:nvPr/>
        </p:nvGrpSpPr>
        <p:grpSpPr bwMode="auto">
          <a:xfrm>
            <a:off x="5232400" y="3568700"/>
            <a:ext cx="455613" cy="681038"/>
            <a:chOff x="1680882" y="2177273"/>
            <a:chExt cx="1613647" cy="2004762"/>
          </a:xfrm>
        </p:grpSpPr>
        <p:sp>
          <p:nvSpPr>
            <p:cNvPr id="151" name="Rounded Rectangle 150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78" name="TextBox 11"/>
            <p:cNvSpPr txBox="1">
              <a:spLocks noChangeArrowheads="1"/>
            </p:cNvSpPr>
            <p:nvPr/>
          </p:nvSpPr>
          <p:spPr bwMode="auto">
            <a:xfrm>
              <a:off x="1715382" y="2246391"/>
              <a:ext cx="1491132" cy="95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500">
                  <a:solidFill>
                    <a:srgbClr val="FF0000"/>
                  </a:solidFill>
                </a:rPr>
                <a:t>10</a:t>
              </a:r>
            </a:p>
          </p:txBody>
        </p:sp>
      </p:grpSp>
      <p:sp>
        <p:nvSpPr>
          <p:cNvPr id="153" name="Heart 152"/>
          <p:cNvSpPr/>
          <p:nvPr/>
        </p:nvSpPr>
        <p:spPr>
          <a:xfrm>
            <a:off x="5343525" y="3937000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5" name="Group 13"/>
          <p:cNvGrpSpPr>
            <a:grpSpLocks/>
          </p:cNvGrpSpPr>
          <p:nvPr/>
        </p:nvGrpSpPr>
        <p:grpSpPr bwMode="auto">
          <a:xfrm>
            <a:off x="5765800" y="3568700"/>
            <a:ext cx="455613" cy="681038"/>
            <a:chOff x="1680882" y="2177273"/>
            <a:chExt cx="1613647" cy="2004762"/>
          </a:xfrm>
        </p:grpSpPr>
        <p:sp>
          <p:nvSpPr>
            <p:cNvPr id="155" name="Rounded Rectangle 154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7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J</a:t>
              </a:r>
            </a:p>
          </p:txBody>
        </p:sp>
      </p:grpSp>
      <p:sp>
        <p:nvSpPr>
          <p:cNvPr id="157" name="Heart 156"/>
          <p:cNvSpPr/>
          <p:nvPr/>
        </p:nvSpPr>
        <p:spPr>
          <a:xfrm>
            <a:off x="5875338" y="3937000"/>
            <a:ext cx="231775" cy="2190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6" name="Group 13"/>
          <p:cNvGrpSpPr>
            <a:grpSpLocks/>
          </p:cNvGrpSpPr>
          <p:nvPr/>
        </p:nvGrpSpPr>
        <p:grpSpPr bwMode="auto">
          <a:xfrm>
            <a:off x="6286500" y="3570288"/>
            <a:ext cx="455613" cy="681037"/>
            <a:chOff x="1680882" y="2177273"/>
            <a:chExt cx="1613647" cy="2004762"/>
          </a:xfrm>
        </p:grpSpPr>
        <p:sp>
          <p:nvSpPr>
            <p:cNvPr id="159" name="Rounded Rectangle 15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74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Q</a:t>
              </a:r>
            </a:p>
          </p:txBody>
        </p:sp>
      </p:grpSp>
      <p:sp>
        <p:nvSpPr>
          <p:cNvPr id="161" name="Heart 160"/>
          <p:cNvSpPr/>
          <p:nvPr/>
        </p:nvSpPr>
        <p:spPr>
          <a:xfrm>
            <a:off x="6396038" y="3940175"/>
            <a:ext cx="231775" cy="217488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01" name="Group 13"/>
          <p:cNvGrpSpPr>
            <a:grpSpLocks/>
          </p:cNvGrpSpPr>
          <p:nvPr/>
        </p:nvGrpSpPr>
        <p:grpSpPr bwMode="auto">
          <a:xfrm>
            <a:off x="6821488" y="3559175"/>
            <a:ext cx="455612" cy="681038"/>
            <a:chOff x="1680882" y="2177273"/>
            <a:chExt cx="1613647" cy="2004762"/>
          </a:xfrm>
        </p:grpSpPr>
        <p:sp>
          <p:nvSpPr>
            <p:cNvPr id="163" name="Rounded Rectangle 162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72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165" name="Heart 164"/>
          <p:cNvSpPr/>
          <p:nvPr/>
        </p:nvSpPr>
        <p:spPr>
          <a:xfrm>
            <a:off x="6931025" y="3929063"/>
            <a:ext cx="231775" cy="21748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03" name="Group 13"/>
          <p:cNvGrpSpPr>
            <a:grpSpLocks/>
          </p:cNvGrpSpPr>
          <p:nvPr/>
        </p:nvGrpSpPr>
        <p:grpSpPr bwMode="auto">
          <a:xfrm>
            <a:off x="465138" y="2020888"/>
            <a:ext cx="455612" cy="681037"/>
            <a:chOff x="1680882" y="2177273"/>
            <a:chExt cx="1613647" cy="2004762"/>
          </a:xfrm>
        </p:grpSpPr>
        <p:sp>
          <p:nvSpPr>
            <p:cNvPr id="167" name="Rounded Rectangle 166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70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4" name="Group 13"/>
          <p:cNvGrpSpPr>
            <a:grpSpLocks/>
          </p:cNvGrpSpPr>
          <p:nvPr/>
        </p:nvGrpSpPr>
        <p:grpSpPr bwMode="auto">
          <a:xfrm>
            <a:off x="985838" y="2024063"/>
            <a:ext cx="455612" cy="681037"/>
            <a:chOff x="1680882" y="2177273"/>
            <a:chExt cx="1613647" cy="2004762"/>
          </a:xfrm>
        </p:grpSpPr>
        <p:sp>
          <p:nvSpPr>
            <p:cNvPr id="171" name="Rounded Rectangle 170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68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9" name="Group 13"/>
          <p:cNvGrpSpPr>
            <a:grpSpLocks/>
          </p:cNvGrpSpPr>
          <p:nvPr/>
        </p:nvGrpSpPr>
        <p:grpSpPr bwMode="auto">
          <a:xfrm>
            <a:off x="1519238" y="2024063"/>
            <a:ext cx="455612" cy="681037"/>
            <a:chOff x="1680882" y="2177273"/>
            <a:chExt cx="1613647" cy="2004762"/>
          </a:xfrm>
        </p:grpSpPr>
        <p:sp>
          <p:nvSpPr>
            <p:cNvPr id="175" name="Rounded Rectangle 174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6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11" name="Group 13"/>
          <p:cNvGrpSpPr>
            <a:grpSpLocks/>
          </p:cNvGrpSpPr>
          <p:nvPr/>
        </p:nvGrpSpPr>
        <p:grpSpPr bwMode="auto">
          <a:xfrm>
            <a:off x="2039938" y="2025650"/>
            <a:ext cx="455612" cy="681038"/>
            <a:chOff x="1680882" y="2177273"/>
            <a:chExt cx="1613647" cy="2004762"/>
          </a:xfrm>
        </p:grpSpPr>
        <p:sp>
          <p:nvSpPr>
            <p:cNvPr id="179" name="Rounded Rectangle 17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64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112" name="Group 13"/>
          <p:cNvGrpSpPr>
            <a:grpSpLocks/>
          </p:cNvGrpSpPr>
          <p:nvPr/>
        </p:nvGrpSpPr>
        <p:grpSpPr bwMode="auto">
          <a:xfrm>
            <a:off x="2582863" y="2024063"/>
            <a:ext cx="455612" cy="681037"/>
            <a:chOff x="1680882" y="2177273"/>
            <a:chExt cx="1613647" cy="2004762"/>
          </a:xfrm>
        </p:grpSpPr>
        <p:sp>
          <p:nvSpPr>
            <p:cNvPr id="183" name="Rounded Rectangle 182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62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113" name="Group 13"/>
          <p:cNvGrpSpPr>
            <a:grpSpLocks/>
          </p:cNvGrpSpPr>
          <p:nvPr/>
        </p:nvGrpSpPr>
        <p:grpSpPr bwMode="auto">
          <a:xfrm>
            <a:off x="3103563" y="2025650"/>
            <a:ext cx="455612" cy="681038"/>
            <a:chOff x="1680882" y="2177273"/>
            <a:chExt cx="1613647" cy="2004762"/>
          </a:xfrm>
        </p:grpSpPr>
        <p:sp>
          <p:nvSpPr>
            <p:cNvPr id="187" name="Rounded Rectangle 186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60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6</a:t>
              </a:r>
            </a:p>
          </p:txBody>
        </p:sp>
      </p:grpSp>
      <p:grpSp>
        <p:nvGrpSpPr>
          <p:cNvPr id="114" name="Group 13"/>
          <p:cNvGrpSpPr>
            <a:grpSpLocks/>
          </p:cNvGrpSpPr>
          <p:nvPr/>
        </p:nvGrpSpPr>
        <p:grpSpPr bwMode="auto">
          <a:xfrm>
            <a:off x="3636963" y="2025650"/>
            <a:ext cx="455612" cy="681038"/>
            <a:chOff x="1680882" y="2177273"/>
            <a:chExt cx="1613647" cy="2004762"/>
          </a:xfrm>
        </p:grpSpPr>
        <p:sp>
          <p:nvSpPr>
            <p:cNvPr id="191" name="Rounded Rectangle 190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58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115" name="Group 13"/>
          <p:cNvGrpSpPr>
            <a:grpSpLocks/>
          </p:cNvGrpSpPr>
          <p:nvPr/>
        </p:nvGrpSpPr>
        <p:grpSpPr bwMode="auto">
          <a:xfrm>
            <a:off x="4157663" y="2028825"/>
            <a:ext cx="455612" cy="681038"/>
            <a:chOff x="1680882" y="2177273"/>
            <a:chExt cx="1613647" cy="2004762"/>
          </a:xfrm>
        </p:grpSpPr>
        <p:sp>
          <p:nvSpPr>
            <p:cNvPr id="195" name="Rounded Rectangle 194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5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116" name="Group 13"/>
          <p:cNvGrpSpPr>
            <a:grpSpLocks/>
          </p:cNvGrpSpPr>
          <p:nvPr/>
        </p:nvGrpSpPr>
        <p:grpSpPr bwMode="auto">
          <a:xfrm>
            <a:off x="4714875" y="2025650"/>
            <a:ext cx="455613" cy="681038"/>
            <a:chOff x="1680882" y="2177273"/>
            <a:chExt cx="1613647" cy="2004762"/>
          </a:xfrm>
        </p:grpSpPr>
        <p:sp>
          <p:nvSpPr>
            <p:cNvPr id="199" name="Rounded Rectangle 19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54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118" name="Group 13"/>
          <p:cNvGrpSpPr>
            <a:grpSpLocks/>
          </p:cNvGrpSpPr>
          <p:nvPr/>
        </p:nvGrpSpPr>
        <p:grpSpPr bwMode="auto">
          <a:xfrm>
            <a:off x="5235575" y="2028825"/>
            <a:ext cx="455613" cy="681038"/>
            <a:chOff x="1680882" y="2177273"/>
            <a:chExt cx="1613647" cy="2004762"/>
          </a:xfrm>
        </p:grpSpPr>
        <p:sp>
          <p:nvSpPr>
            <p:cNvPr id="203" name="Rounded Rectangle 202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52" name="TextBox 11"/>
            <p:cNvSpPr txBox="1">
              <a:spLocks noChangeArrowheads="1"/>
            </p:cNvSpPr>
            <p:nvPr/>
          </p:nvSpPr>
          <p:spPr bwMode="auto">
            <a:xfrm>
              <a:off x="1715382" y="2246391"/>
              <a:ext cx="1491132" cy="95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50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120" name="Group 13"/>
          <p:cNvGrpSpPr>
            <a:grpSpLocks/>
          </p:cNvGrpSpPr>
          <p:nvPr/>
        </p:nvGrpSpPr>
        <p:grpSpPr bwMode="auto">
          <a:xfrm>
            <a:off x="5767388" y="2028825"/>
            <a:ext cx="455612" cy="681038"/>
            <a:chOff x="1680882" y="2177273"/>
            <a:chExt cx="1613647" cy="2004762"/>
          </a:xfrm>
        </p:grpSpPr>
        <p:sp>
          <p:nvSpPr>
            <p:cNvPr id="207" name="Rounded Rectangle 206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50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J</a:t>
              </a:r>
            </a:p>
          </p:txBody>
        </p:sp>
      </p:grpSp>
      <p:grpSp>
        <p:nvGrpSpPr>
          <p:cNvPr id="122" name="Group 13"/>
          <p:cNvGrpSpPr>
            <a:grpSpLocks/>
          </p:cNvGrpSpPr>
          <p:nvPr/>
        </p:nvGrpSpPr>
        <p:grpSpPr bwMode="auto">
          <a:xfrm>
            <a:off x="6288088" y="2030413"/>
            <a:ext cx="455612" cy="681037"/>
            <a:chOff x="1680882" y="2177273"/>
            <a:chExt cx="1613647" cy="2004762"/>
          </a:xfrm>
        </p:grpSpPr>
        <p:sp>
          <p:nvSpPr>
            <p:cNvPr id="211" name="Rounded Rectangle 210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48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Q</a:t>
              </a:r>
            </a:p>
          </p:txBody>
        </p:sp>
      </p:grpSp>
      <p:grpSp>
        <p:nvGrpSpPr>
          <p:cNvPr id="124" name="Group 13"/>
          <p:cNvGrpSpPr>
            <a:grpSpLocks/>
          </p:cNvGrpSpPr>
          <p:nvPr/>
        </p:nvGrpSpPr>
        <p:grpSpPr bwMode="auto">
          <a:xfrm>
            <a:off x="6823075" y="2019300"/>
            <a:ext cx="455613" cy="681038"/>
            <a:chOff x="1680882" y="2177273"/>
            <a:chExt cx="1613647" cy="2004762"/>
          </a:xfrm>
        </p:grpSpPr>
        <p:sp>
          <p:nvSpPr>
            <p:cNvPr id="215" name="Rounded Rectangle 214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46" name="TextBox 11"/>
            <p:cNvSpPr txBox="1">
              <a:spLocks noChangeArrowheads="1"/>
            </p:cNvSpPr>
            <p:nvPr/>
          </p:nvSpPr>
          <p:spPr bwMode="auto">
            <a:xfrm>
              <a:off x="1908731" y="2246391"/>
              <a:ext cx="689125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220" name="Diamond 219"/>
          <p:cNvSpPr/>
          <p:nvPr/>
        </p:nvSpPr>
        <p:spPr>
          <a:xfrm>
            <a:off x="577850" y="2379663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1" name="Diamond 220"/>
          <p:cNvSpPr/>
          <p:nvPr/>
        </p:nvSpPr>
        <p:spPr>
          <a:xfrm>
            <a:off x="1098550" y="2381250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2" name="Diamond 221"/>
          <p:cNvSpPr/>
          <p:nvPr/>
        </p:nvSpPr>
        <p:spPr>
          <a:xfrm>
            <a:off x="1633538" y="2370138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3" name="Diamond 222"/>
          <p:cNvSpPr/>
          <p:nvPr/>
        </p:nvSpPr>
        <p:spPr>
          <a:xfrm>
            <a:off x="2154238" y="2359025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4" name="Diamond 223"/>
          <p:cNvSpPr/>
          <p:nvPr/>
        </p:nvSpPr>
        <p:spPr>
          <a:xfrm>
            <a:off x="2701925" y="2360613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5" name="Diamond 224"/>
          <p:cNvSpPr/>
          <p:nvPr/>
        </p:nvSpPr>
        <p:spPr>
          <a:xfrm>
            <a:off x="3222625" y="2376488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6" name="Diamond 225"/>
          <p:cNvSpPr/>
          <p:nvPr/>
        </p:nvSpPr>
        <p:spPr>
          <a:xfrm>
            <a:off x="3743325" y="2379663"/>
            <a:ext cx="233363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7" name="Diamond 226"/>
          <p:cNvSpPr/>
          <p:nvPr/>
        </p:nvSpPr>
        <p:spPr>
          <a:xfrm>
            <a:off x="4265613" y="2381250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8" name="Diamond 227"/>
          <p:cNvSpPr/>
          <p:nvPr/>
        </p:nvSpPr>
        <p:spPr>
          <a:xfrm>
            <a:off x="4827588" y="2355850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9" name="Diamond 228"/>
          <p:cNvSpPr/>
          <p:nvPr/>
        </p:nvSpPr>
        <p:spPr>
          <a:xfrm>
            <a:off x="5348288" y="2359025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0" name="Diamond 229"/>
          <p:cNvSpPr/>
          <p:nvPr/>
        </p:nvSpPr>
        <p:spPr>
          <a:xfrm>
            <a:off x="5881688" y="2374900"/>
            <a:ext cx="233362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1" name="Diamond 230"/>
          <p:cNvSpPr/>
          <p:nvPr/>
        </p:nvSpPr>
        <p:spPr>
          <a:xfrm>
            <a:off x="6416675" y="2376488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2" name="Diamond 231"/>
          <p:cNvSpPr/>
          <p:nvPr/>
        </p:nvSpPr>
        <p:spPr>
          <a:xfrm>
            <a:off x="6951663" y="2379663"/>
            <a:ext cx="231775" cy="273050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26" name="Group 13"/>
          <p:cNvGrpSpPr>
            <a:grpSpLocks/>
          </p:cNvGrpSpPr>
          <p:nvPr/>
        </p:nvGrpSpPr>
        <p:grpSpPr bwMode="auto">
          <a:xfrm>
            <a:off x="449263" y="4308475"/>
            <a:ext cx="455612" cy="698500"/>
            <a:chOff x="1680882" y="2125867"/>
            <a:chExt cx="1613647" cy="2056168"/>
          </a:xfrm>
        </p:grpSpPr>
        <p:sp>
          <p:nvSpPr>
            <p:cNvPr id="234" name="Rounded Rectangle 23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39" name="Trapezoid 238"/>
            <p:cNvSpPr/>
            <p:nvPr/>
          </p:nvSpPr>
          <p:spPr bwMode="auto">
            <a:xfrm>
              <a:off x="2445538" y="3551167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44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A</a:t>
              </a:r>
            </a:p>
          </p:txBody>
        </p:sp>
      </p:grpSp>
      <p:sp>
        <p:nvSpPr>
          <p:cNvPr id="337" name="Heart 336"/>
          <p:cNvSpPr/>
          <p:nvPr/>
        </p:nvSpPr>
        <p:spPr>
          <a:xfrm flipH="1" flipV="1">
            <a:off x="576263" y="4670425"/>
            <a:ext cx="231775" cy="217488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2" name="Group 13"/>
          <p:cNvGrpSpPr>
            <a:grpSpLocks/>
          </p:cNvGrpSpPr>
          <p:nvPr/>
        </p:nvGrpSpPr>
        <p:grpSpPr bwMode="auto">
          <a:xfrm>
            <a:off x="969963" y="4310063"/>
            <a:ext cx="455612" cy="698500"/>
            <a:chOff x="1680882" y="2125867"/>
            <a:chExt cx="1613647" cy="2056168"/>
          </a:xfrm>
        </p:grpSpPr>
        <p:sp>
          <p:nvSpPr>
            <p:cNvPr id="339" name="Rounded Rectangle 338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40" name="Trapezoid 339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41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2</a:t>
              </a:r>
            </a:p>
          </p:txBody>
        </p:sp>
      </p:grpSp>
      <p:sp>
        <p:nvSpPr>
          <p:cNvPr id="342" name="Heart 341"/>
          <p:cNvSpPr/>
          <p:nvPr/>
        </p:nvSpPr>
        <p:spPr>
          <a:xfrm flipH="1" flipV="1">
            <a:off x="1096963" y="4672013"/>
            <a:ext cx="231775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3" name="Group 13"/>
          <p:cNvGrpSpPr>
            <a:grpSpLocks/>
          </p:cNvGrpSpPr>
          <p:nvPr/>
        </p:nvGrpSpPr>
        <p:grpSpPr bwMode="auto">
          <a:xfrm>
            <a:off x="1490663" y="4313238"/>
            <a:ext cx="455612" cy="698500"/>
            <a:chOff x="1680882" y="2125867"/>
            <a:chExt cx="1613647" cy="2056168"/>
          </a:xfrm>
        </p:grpSpPr>
        <p:sp>
          <p:nvSpPr>
            <p:cNvPr id="344" name="Rounded Rectangle 343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45" name="Trapezoid 344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38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3</a:t>
              </a:r>
            </a:p>
          </p:txBody>
        </p:sp>
      </p:grpSp>
      <p:sp>
        <p:nvSpPr>
          <p:cNvPr id="347" name="Heart 346"/>
          <p:cNvSpPr/>
          <p:nvPr/>
        </p:nvSpPr>
        <p:spPr>
          <a:xfrm flipH="1" flipV="1">
            <a:off x="1617663" y="4673600"/>
            <a:ext cx="231775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4" name="Group 13"/>
          <p:cNvGrpSpPr>
            <a:grpSpLocks/>
          </p:cNvGrpSpPr>
          <p:nvPr/>
        </p:nvGrpSpPr>
        <p:grpSpPr bwMode="auto">
          <a:xfrm>
            <a:off x="2025650" y="4314825"/>
            <a:ext cx="455613" cy="698500"/>
            <a:chOff x="1680882" y="2125867"/>
            <a:chExt cx="1613647" cy="2056168"/>
          </a:xfrm>
        </p:grpSpPr>
        <p:sp>
          <p:nvSpPr>
            <p:cNvPr id="349" name="Rounded Rectangle 34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50" name="Trapezoid 349"/>
            <p:cNvSpPr/>
            <p:nvPr/>
          </p:nvSpPr>
          <p:spPr bwMode="auto">
            <a:xfrm>
              <a:off x="2445536" y="3551167"/>
              <a:ext cx="118073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35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4</a:t>
              </a:r>
            </a:p>
          </p:txBody>
        </p:sp>
      </p:grpSp>
      <p:sp>
        <p:nvSpPr>
          <p:cNvPr id="352" name="Heart 351"/>
          <p:cNvSpPr/>
          <p:nvPr/>
        </p:nvSpPr>
        <p:spPr>
          <a:xfrm flipH="1" flipV="1">
            <a:off x="2151063" y="4676775"/>
            <a:ext cx="233362" cy="217488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5" name="Group 13"/>
          <p:cNvGrpSpPr>
            <a:grpSpLocks/>
          </p:cNvGrpSpPr>
          <p:nvPr/>
        </p:nvGrpSpPr>
        <p:grpSpPr bwMode="auto">
          <a:xfrm>
            <a:off x="2560638" y="4303713"/>
            <a:ext cx="455612" cy="698500"/>
            <a:chOff x="1680882" y="2125867"/>
            <a:chExt cx="1613647" cy="2056168"/>
          </a:xfrm>
        </p:grpSpPr>
        <p:sp>
          <p:nvSpPr>
            <p:cNvPr id="354" name="Rounded Rectangle 353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55" name="Trapezoid 354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32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5</a:t>
              </a:r>
            </a:p>
          </p:txBody>
        </p:sp>
      </p:grpSp>
      <p:sp>
        <p:nvSpPr>
          <p:cNvPr id="357" name="Heart 356"/>
          <p:cNvSpPr/>
          <p:nvPr/>
        </p:nvSpPr>
        <p:spPr>
          <a:xfrm flipH="1" flipV="1">
            <a:off x="2686050" y="4665663"/>
            <a:ext cx="231775" cy="217487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6" name="Group 13"/>
          <p:cNvGrpSpPr>
            <a:grpSpLocks/>
          </p:cNvGrpSpPr>
          <p:nvPr/>
        </p:nvGrpSpPr>
        <p:grpSpPr bwMode="auto">
          <a:xfrm>
            <a:off x="3095625" y="4292600"/>
            <a:ext cx="455613" cy="698500"/>
            <a:chOff x="1680882" y="2125867"/>
            <a:chExt cx="1613647" cy="2056168"/>
          </a:xfrm>
        </p:grpSpPr>
        <p:sp>
          <p:nvSpPr>
            <p:cNvPr id="359" name="Rounded Rectangle 35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60" name="Trapezoid 359"/>
            <p:cNvSpPr/>
            <p:nvPr/>
          </p:nvSpPr>
          <p:spPr bwMode="auto">
            <a:xfrm>
              <a:off x="2445536" y="3551167"/>
              <a:ext cx="118073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29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6</a:t>
              </a:r>
            </a:p>
          </p:txBody>
        </p:sp>
      </p:grpSp>
      <p:sp>
        <p:nvSpPr>
          <p:cNvPr id="362" name="Heart 361"/>
          <p:cNvSpPr/>
          <p:nvPr/>
        </p:nvSpPr>
        <p:spPr>
          <a:xfrm flipH="1" flipV="1">
            <a:off x="3221038" y="4654550"/>
            <a:ext cx="231775" cy="217488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7" name="Group 13"/>
          <p:cNvGrpSpPr>
            <a:grpSpLocks/>
          </p:cNvGrpSpPr>
          <p:nvPr/>
        </p:nvGrpSpPr>
        <p:grpSpPr bwMode="auto">
          <a:xfrm>
            <a:off x="3643313" y="4294188"/>
            <a:ext cx="455612" cy="698500"/>
            <a:chOff x="1680882" y="2125867"/>
            <a:chExt cx="1613647" cy="2056168"/>
          </a:xfrm>
        </p:grpSpPr>
        <p:sp>
          <p:nvSpPr>
            <p:cNvPr id="364" name="Rounded Rectangle 363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65" name="Trapezoid 364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26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7</a:t>
              </a:r>
            </a:p>
          </p:txBody>
        </p:sp>
      </p:grpSp>
      <p:sp>
        <p:nvSpPr>
          <p:cNvPr id="367" name="Heart 366"/>
          <p:cNvSpPr/>
          <p:nvPr/>
        </p:nvSpPr>
        <p:spPr>
          <a:xfrm flipH="1" flipV="1">
            <a:off x="3768725" y="4656138"/>
            <a:ext cx="231775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8" name="Group 13"/>
          <p:cNvGrpSpPr>
            <a:grpSpLocks/>
          </p:cNvGrpSpPr>
          <p:nvPr/>
        </p:nvGrpSpPr>
        <p:grpSpPr bwMode="auto">
          <a:xfrm>
            <a:off x="4164013" y="4297363"/>
            <a:ext cx="455612" cy="698500"/>
            <a:chOff x="1680882" y="2125867"/>
            <a:chExt cx="1613647" cy="2056168"/>
          </a:xfrm>
        </p:grpSpPr>
        <p:sp>
          <p:nvSpPr>
            <p:cNvPr id="369" name="Rounded Rectangle 368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70" name="Trapezoid 369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23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8</a:t>
              </a:r>
            </a:p>
          </p:txBody>
        </p:sp>
      </p:grpSp>
      <p:sp>
        <p:nvSpPr>
          <p:cNvPr id="372" name="Heart 371"/>
          <p:cNvSpPr/>
          <p:nvPr/>
        </p:nvSpPr>
        <p:spPr>
          <a:xfrm flipH="1" flipV="1">
            <a:off x="4289425" y="4657725"/>
            <a:ext cx="233363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199" name="Group 13"/>
          <p:cNvGrpSpPr>
            <a:grpSpLocks/>
          </p:cNvGrpSpPr>
          <p:nvPr/>
        </p:nvGrpSpPr>
        <p:grpSpPr bwMode="auto">
          <a:xfrm>
            <a:off x="4711700" y="4298950"/>
            <a:ext cx="455613" cy="698500"/>
            <a:chOff x="1680882" y="2125867"/>
            <a:chExt cx="1613647" cy="2056168"/>
          </a:xfrm>
        </p:grpSpPr>
        <p:sp>
          <p:nvSpPr>
            <p:cNvPr id="374" name="Rounded Rectangle 37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75" name="Trapezoid 374"/>
            <p:cNvSpPr/>
            <p:nvPr/>
          </p:nvSpPr>
          <p:spPr bwMode="auto">
            <a:xfrm>
              <a:off x="2445536" y="3551167"/>
              <a:ext cx="118073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20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9</a:t>
              </a:r>
            </a:p>
          </p:txBody>
        </p:sp>
      </p:grpSp>
      <p:sp>
        <p:nvSpPr>
          <p:cNvPr id="377" name="Heart 376"/>
          <p:cNvSpPr/>
          <p:nvPr/>
        </p:nvSpPr>
        <p:spPr>
          <a:xfrm flipH="1" flipV="1">
            <a:off x="4838700" y="4660900"/>
            <a:ext cx="231775" cy="217488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200" name="Group 13"/>
          <p:cNvGrpSpPr>
            <a:grpSpLocks/>
          </p:cNvGrpSpPr>
          <p:nvPr/>
        </p:nvGrpSpPr>
        <p:grpSpPr bwMode="auto">
          <a:xfrm>
            <a:off x="5246688" y="4319588"/>
            <a:ext cx="455612" cy="681037"/>
            <a:chOff x="1680882" y="2177273"/>
            <a:chExt cx="1613647" cy="2004762"/>
          </a:xfrm>
        </p:grpSpPr>
        <p:sp>
          <p:nvSpPr>
            <p:cNvPr id="379" name="Rounded Rectangle 37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80" name="Trapezoid 379"/>
            <p:cNvSpPr/>
            <p:nvPr/>
          </p:nvSpPr>
          <p:spPr bwMode="auto">
            <a:xfrm>
              <a:off x="2445538" y="3551167"/>
              <a:ext cx="118070" cy="364502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17" name="TextBox 11"/>
            <p:cNvSpPr txBox="1">
              <a:spLocks noChangeArrowheads="1"/>
            </p:cNvSpPr>
            <p:nvPr/>
          </p:nvSpPr>
          <p:spPr bwMode="auto">
            <a:xfrm>
              <a:off x="1715378" y="2206218"/>
              <a:ext cx="1491192" cy="95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500"/>
                <a:t>10</a:t>
              </a:r>
            </a:p>
          </p:txBody>
        </p:sp>
      </p:grpSp>
      <p:sp>
        <p:nvSpPr>
          <p:cNvPr id="382" name="Heart 381"/>
          <p:cNvSpPr/>
          <p:nvPr/>
        </p:nvSpPr>
        <p:spPr>
          <a:xfrm flipH="1" flipV="1">
            <a:off x="5372100" y="4662488"/>
            <a:ext cx="233363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201" name="Group 13"/>
          <p:cNvGrpSpPr>
            <a:grpSpLocks/>
          </p:cNvGrpSpPr>
          <p:nvPr/>
        </p:nvGrpSpPr>
        <p:grpSpPr bwMode="auto">
          <a:xfrm>
            <a:off x="5781675" y="4289425"/>
            <a:ext cx="455613" cy="698500"/>
            <a:chOff x="1680882" y="2125867"/>
            <a:chExt cx="1613647" cy="2056168"/>
          </a:xfrm>
        </p:grpSpPr>
        <p:sp>
          <p:nvSpPr>
            <p:cNvPr id="384" name="Rounded Rectangle 383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85" name="Trapezoid 384"/>
            <p:cNvSpPr/>
            <p:nvPr/>
          </p:nvSpPr>
          <p:spPr bwMode="auto">
            <a:xfrm>
              <a:off x="2445536" y="3551167"/>
              <a:ext cx="118073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14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J</a:t>
              </a:r>
            </a:p>
          </p:txBody>
        </p:sp>
      </p:grpSp>
      <p:sp>
        <p:nvSpPr>
          <p:cNvPr id="387" name="Heart 386"/>
          <p:cNvSpPr/>
          <p:nvPr/>
        </p:nvSpPr>
        <p:spPr>
          <a:xfrm flipH="1" flipV="1">
            <a:off x="5907088" y="4651375"/>
            <a:ext cx="231775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202" name="Group 13"/>
          <p:cNvGrpSpPr>
            <a:grpSpLocks/>
          </p:cNvGrpSpPr>
          <p:nvPr/>
        </p:nvGrpSpPr>
        <p:grpSpPr bwMode="auto">
          <a:xfrm>
            <a:off x="6315075" y="4292600"/>
            <a:ext cx="455613" cy="698500"/>
            <a:chOff x="1680882" y="2125867"/>
            <a:chExt cx="1613647" cy="2056168"/>
          </a:xfrm>
        </p:grpSpPr>
        <p:sp>
          <p:nvSpPr>
            <p:cNvPr id="389" name="Rounded Rectangle 388"/>
            <p:cNvSpPr/>
            <p:nvPr/>
          </p:nvSpPr>
          <p:spPr>
            <a:xfrm>
              <a:off x="1680882" y="2177273"/>
              <a:ext cx="1613647" cy="2004762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90" name="Trapezoid 389"/>
            <p:cNvSpPr/>
            <p:nvPr/>
          </p:nvSpPr>
          <p:spPr bwMode="auto">
            <a:xfrm>
              <a:off x="2445536" y="3551167"/>
              <a:ext cx="118073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11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Q</a:t>
              </a:r>
            </a:p>
          </p:txBody>
        </p:sp>
      </p:grpSp>
      <p:sp>
        <p:nvSpPr>
          <p:cNvPr id="392" name="Heart 391"/>
          <p:cNvSpPr/>
          <p:nvPr/>
        </p:nvSpPr>
        <p:spPr>
          <a:xfrm flipH="1" flipV="1">
            <a:off x="6442075" y="4654550"/>
            <a:ext cx="231775" cy="217488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203" name="Group 13"/>
          <p:cNvGrpSpPr>
            <a:grpSpLocks/>
          </p:cNvGrpSpPr>
          <p:nvPr/>
        </p:nvGrpSpPr>
        <p:grpSpPr bwMode="auto">
          <a:xfrm>
            <a:off x="6850063" y="4294188"/>
            <a:ext cx="455612" cy="698500"/>
            <a:chOff x="1680882" y="2125867"/>
            <a:chExt cx="1613647" cy="2056168"/>
          </a:xfrm>
        </p:grpSpPr>
        <p:sp>
          <p:nvSpPr>
            <p:cNvPr id="394" name="Rounded Rectangle 393"/>
            <p:cNvSpPr/>
            <p:nvPr/>
          </p:nvSpPr>
          <p:spPr>
            <a:xfrm>
              <a:off x="1680882" y="2177270"/>
              <a:ext cx="1613647" cy="2004765"/>
            </a:xfrm>
            <a:prstGeom prst="round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95" name="Trapezoid 394"/>
            <p:cNvSpPr/>
            <p:nvPr/>
          </p:nvSpPr>
          <p:spPr bwMode="auto">
            <a:xfrm>
              <a:off x="2445538" y="3551164"/>
              <a:ext cx="118070" cy="36450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08" name="TextBox 11"/>
            <p:cNvSpPr txBox="1">
              <a:spLocks noChangeArrowheads="1"/>
            </p:cNvSpPr>
            <p:nvPr/>
          </p:nvSpPr>
          <p:spPr bwMode="auto">
            <a:xfrm>
              <a:off x="1908730" y="2125867"/>
              <a:ext cx="689124" cy="118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2000"/>
                <a:t>K</a:t>
              </a:r>
            </a:p>
          </p:txBody>
        </p:sp>
      </p:grpSp>
      <p:sp>
        <p:nvSpPr>
          <p:cNvPr id="397" name="Heart 396"/>
          <p:cNvSpPr/>
          <p:nvPr/>
        </p:nvSpPr>
        <p:spPr>
          <a:xfrm flipH="1" flipV="1">
            <a:off x="6977063" y="4656138"/>
            <a:ext cx="231775" cy="219075"/>
          </a:xfrm>
          <a:prstGeom prst="hear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8" name="TextBox 397"/>
          <p:cNvSpPr txBox="1"/>
          <p:nvPr/>
        </p:nvSpPr>
        <p:spPr>
          <a:xfrm>
            <a:off x="246063" y="1365250"/>
            <a:ext cx="32258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 a deck, there are 52 cards</a:t>
            </a:r>
          </a:p>
        </p:txBody>
      </p:sp>
      <p:sp>
        <p:nvSpPr>
          <p:cNvPr id="399" name="TextBox 398"/>
          <p:cNvSpPr txBox="1"/>
          <p:nvPr/>
        </p:nvSpPr>
        <p:spPr>
          <a:xfrm>
            <a:off x="4846638" y="1381125"/>
            <a:ext cx="32115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There are 3 royal cards each</a:t>
            </a:r>
          </a:p>
        </p:txBody>
      </p:sp>
      <p:sp>
        <p:nvSpPr>
          <p:cNvPr id="400" name="Right Brace 399"/>
          <p:cNvSpPr/>
          <p:nvPr/>
        </p:nvSpPr>
        <p:spPr>
          <a:xfrm rot="16200000">
            <a:off x="6353176" y="1071562"/>
            <a:ext cx="368300" cy="1609725"/>
          </a:xfrm>
          <a:prstGeom prst="rightBrace">
            <a:avLst>
              <a:gd name="adj1" fmla="val 3158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pic>
        <p:nvPicPr>
          <p:cNvPr id="401" name="Picture 400" descr="deck of cards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9800" y="4695825"/>
            <a:ext cx="4311650" cy="19034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81" name="Content Placeholder 2"/>
          <p:cNvSpPr>
            <a:spLocks noGrp="1"/>
          </p:cNvSpPr>
          <p:nvPr>
            <p:ph sz="quarter" idx="1"/>
          </p:nvPr>
        </p:nvSpPr>
        <p:spPr>
          <a:xfrm>
            <a:off x="211138" y="1273175"/>
            <a:ext cx="5943600" cy="514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 smtClean="0"/>
              <a:t>a) How many 5 card hands are possible</a:t>
            </a:r>
          </a:p>
        </p:txBody>
      </p:sp>
      <p:sp>
        <p:nvSpPr>
          <p:cNvPr id="282" name="Content Placeholder 2"/>
          <p:cNvSpPr txBox="1">
            <a:spLocks/>
          </p:cNvSpPr>
          <p:nvPr/>
        </p:nvSpPr>
        <p:spPr bwMode="auto">
          <a:xfrm>
            <a:off x="214313" y="2366963"/>
            <a:ext cx="66913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b) How many 5 card hands with spades only?</a:t>
            </a:r>
          </a:p>
        </p:txBody>
      </p:sp>
      <p:graphicFrame>
        <p:nvGraphicFramePr>
          <p:cNvPr id="16668" name="Object 284"/>
          <p:cNvGraphicFramePr>
            <a:graphicFrameLocks noChangeAspect="1"/>
          </p:cNvGraphicFramePr>
          <p:nvPr/>
        </p:nvGraphicFramePr>
        <p:xfrm>
          <a:off x="603250" y="1800225"/>
          <a:ext cx="11207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Equation" r:id="rId6" imgW="469800" imgH="228600" progId="Equation.DSMT4">
                  <p:embed/>
                </p:oleObj>
              </mc:Choice>
              <mc:Fallback>
                <p:oleObj name="Equation" r:id="rId6" imgW="469800" imgH="228600" progId="Equation.DSMT4">
                  <p:embed/>
                  <p:pic>
                    <p:nvPicPr>
                      <p:cNvPr id="0" name="Object 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800225"/>
                        <a:ext cx="112077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69" name="Object 281"/>
          <p:cNvGraphicFramePr>
            <a:graphicFrameLocks noChangeAspect="1"/>
          </p:cNvGraphicFramePr>
          <p:nvPr/>
        </p:nvGraphicFramePr>
        <p:xfrm>
          <a:off x="1735138" y="1716088"/>
          <a:ext cx="98107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Equation" r:id="rId8" imgW="507960" imgH="393480" progId="Equation.DSMT4">
                  <p:embed/>
                </p:oleObj>
              </mc:Choice>
              <mc:Fallback>
                <p:oleObj name="Equation" r:id="rId8" imgW="507960" imgH="393480" progId="Equation.DSMT4">
                  <p:embed/>
                  <p:pic>
                    <p:nvPicPr>
                      <p:cNvPr id="0" name="Object 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716088"/>
                        <a:ext cx="981075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0" name="Object 286"/>
          <p:cNvGraphicFramePr>
            <a:graphicFrameLocks noChangeAspect="1"/>
          </p:cNvGraphicFramePr>
          <p:nvPr/>
        </p:nvGraphicFramePr>
        <p:xfrm>
          <a:off x="2746375" y="1727200"/>
          <a:ext cx="26971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4" name="Equation" r:id="rId10" imgW="1396800" imgH="393480" progId="Equation.DSMT4">
                  <p:embed/>
                </p:oleObj>
              </mc:Choice>
              <mc:Fallback>
                <p:oleObj name="Equation" r:id="rId10" imgW="1396800" imgH="393480" progId="Equation.DSMT4">
                  <p:embed/>
                  <p:pic>
                    <p:nvPicPr>
                      <p:cNvPr id="0" name="Object 2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1727200"/>
                        <a:ext cx="26971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1" name="Object 287"/>
          <p:cNvGraphicFramePr>
            <a:graphicFrameLocks noChangeAspect="1"/>
          </p:cNvGraphicFramePr>
          <p:nvPr/>
        </p:nvGraphicFramePr>
        <p:xfrm>
          <a:off x="5511800" y="1873250"/>
          <a:ext cx="210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5" name="Equation" r:id="rId12" imgW="1091880" imgH="203040" progId="Equation.DSMT4">
                  <p:embed/>
                </p:oleObj>
              </mc:Choice>
              <mc:Fallback>
                <p:oleObj name="Equation" r:id="rId12" imgW="1091880" imgH="203040" progId="Equation.DSMT4">
                  <p:embed/>
                  <p:pic>
                    <p:nvPicPr>
                      <p:cNvPr id="0" name="Object 2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1873250"/>
                        <a:ext cx="2108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2" name="Object 288"/>
          <p:cNvGraphicFramePr>
            <a:graphicFrameLocks noChangeAspect="1"/>
          </p:cNvGraphicFramePr>
          <p:nvPr/>
        </p:nvGraphicFramePr>
        <p:xfrm>
          <a:off x="685800" y="3070225"/>
          <a:ext cx="10906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Equation" r:id="rId14" imgW="457200" imgH="228600" progId="Equation.DSMT4">
                  <p:embed/>
                </p:oleObj>
              </mc:Choice>
              <mc:Fallback>
                <p:oleObj name="Equation" r:id="rId14" imgW="457200" imgH="228600" progId="Equation.DSMT4">
                  <p:embed/>
                  <p:pic>
                    <p:nvPicPr>
                      <p:cNvPr id="0" name="Object 2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70225"/>
                        <a:ext cx="10906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3" name="Object 289"/>
          <p:cNvGraphicFramePr>
            <a:graphicFrameLocks noChangeAspect="1"/>
          </p:cNvGraphicFramePr>
          <p:nvPr/>
        </p:nvGraphicFramePr>
        <p:xfrm>
          <a:off x="1876425" y="2986088"/>
          <a:ext cx="83343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7" name="Equation" r:id="rId16" imgW="431640" imgH="393480" progId="Equation.DSMT4">
                  <p:embed/>
                </p:oleObj>
              </mc:Choice>
              <mc:Fallback>
                <p:oleObj name="Equation" r:id="rId16" imgW="431640" imgH="393480" progId="Equation.DSMT4">
                  <p:embed/>
                  <p:pic>
                    <p:nvPicPr>
                      <p:cNvPr id="0" name="Object 2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2986088"/>
                        <a:ext cx="833438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4" name="Object 290"/>
          <p:cNvGraphicFramePr>
            <a:graphicFrameLocks noChangeAspect="1"/>
          </p:cNvGraphicFramePr>
          <p:nvPr/>
        </p:nvGraphicFramePr>
        <p:xfrm>
          <a:off x="2936875" y="2997200"/>
          <a:ext cx="2451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" name="Equation" r:id="rId18" imgW="1269720" imgH="393480" progId="Equation.DSMT4">
                  <p:embed/>
                </p:oleObj>
              </mc:Choice>
              <mc:Fallback>
                <p:oleObj name="Equation" r:id="rId18" imgW="1269720" imgH="393480" progId="Equation.DSMT4">
                  <p:embed/>
                  <p:pic>
                    <p:nvPicPr>
                      <p:cNvPr id="0" name="Object 2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2997200"/>
                        <a:ext cx="2451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75" name="Object 291"/>
          <p:cNvGraphicFramePr>
            <a:graphicFrameLocks noChangeAspect="1"/>
          </p:cNvGraphicFramePr>
          <p:nvPr/>
        </p:nvGraphicFramePr>
        <p:xfrm>
          <a:off x="5464175" y="3116263"/>
          <a:ext cx="15192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" name="Equation" r:id="rId20" imgW="787320" imgH="203040" progId="Equation.DSMT4">
                  <p:embed/>
                </p:oleObj>
              </mc:Choice>
              <mc:Fallback>
                <p:oleObj name="Equation" r:id="rId20" imgW="787320" imgH="203040" progId="Equation.DSMT4">
                  <p:embed/>
                  <p:pic>
                    <p:nvPicPr>
                      <p:cNvPr id="0" name="Object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3116263"/>
                        <a:ext cx="151923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" name="Content Placeholder 2"/>
          <p:cNvSpPr txBox="1">
            <a:spLocks/>
          </p:cNvSpPr>
          <p:nvPr/>
        </p:nvSpPr>
        <p:spPr>
          <a:xfrm>
            <a:off x="279400" y="3733800"/>
            <a:ext cx="8018463" cy="750887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C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A “flush” contains all 5 cards with the same suit.  How many flush hands are there?</a:t>
            </a:r>
          </a:p>
        </p:txBody>
      </p:sp>
      <p:sp>
        <p:nvSpPr>
          <p:cNvPr id="297" name="TextBox 296"/>
          <p:cNvSpPr txBox="1"/>
          <p:nvPr/>
        </p:nvSpPr>
        <p:spPr>
          <a:xfrm>
            <a:off x="257175" y="4343400"/>
            <a:ext cx="54578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Flush with Spades, Hearts, Clubs, and Diamonds</a:t>
            </a:r>
          </a:p>
        </p:txBody>
      </p:sp>
      <p:graphicFrame>
        <p:nvGraphicFramePr>
          <p:cNvPr id="298" name="Object 17"/>
          <p:cNvGraphicFramePr>
            <a:graphicFrameLocks noChangeAspect="1"/>
          </p:cNvGraphicFramePr>
          <p:nvPr/>
        </p:nvGraphicFramePr>
        <p:xfrm>
          <a:off x="-4762" y="4940300"/>
          <a:ext cx="12906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" name="Equation" r:id="rId22" imgW="622080" imgH="380880" progId="Equation.DSMT4">
                  <p:embed/>
                </p:oleObj>
              </mc:Choice>
              <mc:Fallback>
                <p:oleObj name="Equation" r:id="rId22" imgW="622080" imgH="380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762" y="4940300"/>
                        <a:ext cx="1290637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9" name="Object 18"/>
          <p:cNvGraphicFramePr>
            <a:graphicFrameLocks noChangeAspect="1"/>
          </p:cNvGraphicFramePr>
          <p:nvPr/>
        </p:nvGraphicFramePr>
        <p:xfrm>
          <a:off x="593725" y="5624512"/>
          <a:ext cx="14954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Equation" r:id="rId24" imgW="774360" imgH="431640" progId="Equation.DSMT4">
                  <p:embed/>
                </p:oleObj>
              </mc:Choice>
              <mc:Fallback>
                <p:oleObj name="Equation" r:id="rId24" imgW="774360" imgH="4316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5624512"/>
                        <a:ext cx="1495425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0" name="Object 19"/>
          <p:cNvGraphicFramePr>
            <a:graphicFrameLocks noChangeAspect="1"/>
          </p:cNvGraphicFramePr>
          <p:nvPr/>
        </p:nvGraphicFramePr>
        <p:xfrm>
          <a:off x="2089150" y="5768975"/>
          <a:ext cx="1568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" name="Equation" r:id="rId26" imgW="812520" imgH="253800" progId="Equation.DSMT4">
                  <p:embed/>
                </p:oleObj>
              </mc:Choice>
              <mc:Fallback>
                <p:oleObj name="Equation" r:id="rId26" imgW="812520" imgH="253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5768975"/>
                        <a:ext cx="1568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" name="Object 17"/>
          <p:cNvGraphicFramePr>
            <a:graphicFrameLocks noChangeAspect="1"/>
          </p:cNvGraphicFramePr>
          <p:nvPr/>
        </p:nvGraphicFramePr>
        <p:xfrm>
          <a:off x="1184275" y="4929187"/>
          <a:ext cx="129063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Equation" r:id="rId28" imgW="622080" imgH="380880" progId="Equation.DSMT4">
                  <p:embed/>
                </p:oleObj>
              </mc:Choice>
              <mc:Fallback>
                <p:oleObj name="Equation" r:id="rId28" imgW="622080" imgH="3808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4929187"/>
                        <a:ext cx="1290638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" name="Object 24"/>
          <p:cNvGraphicFramePr>
            <a:graphicFrameLocks noChangeAspect="1"/>
          </p:cNvGraphicFramePr>
          <p:nvPr/>
        </p:nvGraphicFramePr>
        <p:xfrm>
          <a:off x="2386013" y="4929187"/>
          <a:ext cx="12906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" name="Equation" r:id="rId30" imgW="622080" imgH="380880" progId="Equation.DSMT4">
                  <p:embed/>
                </p:oleObj>
              </mc:Choice>
              <mc:Fallback>
                <p:oleObj name="Equation" r:id="rId30" imgW="622080" imgH="3808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929187"/>
                        <a:ext cx="1290637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3" name="Object 25"/>
          <p:cNvGraphicFramePr>
            <a:graphicFrameLocks noChangeAspect="1"/>
          </p:cNvGraphicFramePr>
          <p:nvPr/>
        </p:nvGraphicFramePr>
        <p:xfrm>
          <a:off x="3427413" y="4918075"/>
          <a:ext cx="144938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Equation" r:id="rId32" imgW="698400" imgH="380880" progId="Equation.DSMT4">
                  <p:embed/>
                </p:oleObj>
              </mc:Choice>
              <mc:Fallback>
                <p:oleObj name="Equation" r:id="rId32" imgW="698400" imgH="380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4918075"/>
                        <a:ext cx="1449387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" name="Object 19"/>
          <p:cNvGraphicFramePr>
            <a:graphicFrameLocks noChangeAspect="1"/>
          </p:cNvGraphicFramePr>
          <p:nvPr/>
        </p:nvGraphicFramePr>
        <p:xfrm>
          <a:off x="609600" y="6456362"/>
          <a:ext cx="197961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" name="Equation" r:id="rId34" imgW="876240" imgH="177480" progId="Equation.DSMT4">
                  <p:embed/>
                </p:oleObj>
              </mc:Choice>
              <mc:Fallback>
                <p:oleObj name="Equation" r:id="rId34" imgW="876240" imgH="177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456362"/>
                        <a:ext cx="1979613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2000"/>
                                        <p:tgtEl>
                                          <p:spTgt spid="8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2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8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4" dur="2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3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6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9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2" dur="2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8" dur="2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2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2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3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2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9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2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2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9" dur="2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4" dur="500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0" dur="500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5" dur="500"/>
                                        <p:tgtEl>
                                          <p:spTgt spid="1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0" dur="500"/>
                                        <p:tgtEl>
                                          <p:spTgt spid="1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5" dur="500"/>
                                        <p:tgtEl>
                                          <p:spTgt spid="1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0" dur="500"/>
                                        <p:tgtEl>
                                          <p:spTgt spid="1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5" dur="500"/>
                                        <p:tgtEl>
                                          <p:spTgt spid="1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6" fill="hold">
                      <p:stCondLst>
                        <p:cond delay="indefinite"/>
                      </p:stCondLst>
                      <p:childTnLst>
                        <p:par>
                          <p:cTn id="617" fill="hold">
                            <p:stCondLst>
                              <p:cond delay="0"/>
                            </p:stCondLst>
                            <p:childTnLst>
                              <p:par>
                                <p:cTn id="6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0" dur="500"/>
                                        <p:tgtEl>
                                          <p:spTgt spid="1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5" dur="500"/>
                                        <p:tgtEl>
                                          <p:spTgt spid="1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0" dur="500"/>
                                        <p:tgtEl>
                                          <p:spTgt spid="1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5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5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7" grpId="1" animBg="1"/>
      <p:bldP spid="121" grpId="0" animBg="1"/>
      <p:bldP spid="121" grpId="1" animBg="1"/>
      <p:bldP spid="125" grpId="0" animBg="1"/>
      <p:bldP spid="125" grpId="1" animBg="1"/>
      <p:bldP spid="129" grpId="0" animBg="1"/>
      <p:bldP spid="129" grpId="1" animBg="1"/>
      <p:bldP spid="133" grpId="0" animBg="1"/>
      <p:bldP spid="133" grpId="1" animBg="1"/>
      <p:bldP spid="137" grpId="0" animBg="1"/>
      <p:bldP spid="137" grpId="1" animBg="1"/>
      <p:bldP spid="141" grpId="0" animBg="1"/>
      <p:bldP spid="141" grpId="1" animBg="1"/>
      <p:bldP spid="145" grpId="0" animBg="1"/>
      <p:bldP spid="145" grpId="1" animBg="1"/>
      <p:bldP spid="149" grpId="0" animBg="1"/>
      <p:bldP spid="149" grpId="1" animBg="1"/>
      <p:bldP spid="153" grpId="0" animBg="1"/>
      <p:bldP spid="153" grpId="1" animBg="1"/>
      <p:bldP spid="157" grpId="0" animBg="1"/>
      <p:bldP spid="157" grpId="1" animBg="1"/>
      <p:bldP spid="161" grpId="0" animBg="1"/>
      <p:bldP spid="161" grpId="1" animBg="1"/>
      <p:bldP spid="165" grpId="0" animBg="1"/>
      <p:bldP spid="165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337" grpId="0" animBg="1"/>
      <p:bldP spid="337" grpId="1" animBg="1"/>
      <p:bldP spid="342" grpId="0" animBg="1"/>
      <p:bldP spid="342" grpId="1" animBg="1"/>
      <p:bldP spid="347" grpId="0" animBg="1"/>
      <p:bldP spid="347" grpId="1" animBg="1"/>
      <p:bldP spid="352" grpId="0" animBg="1"/>
      <p:bldP spid="352" grpId="1" animBg="1"/>
      <p:bldP spid="357" grpId="0" animBg="1"/>
      <p:bldP spid="357" grpId="1" animBg="1"/>
      <p:bldP spid="362" grpId="0" animBg="1"/>
      <p:bldP spid="362" grpId="1" animBg="1"/>
      <p:bldP spid="367" grpId="0" animBg="1"/>
      <p:bldP spid="367" grpId="1" animBg="1"/>
      <p:bldP spid="372" grpId="0" animBg="1"/>
      <p:bldP spid="372" grpId="1" animBg="1"/>
      <p:bldP spid="377" grpId="0" animBg="1"/>
      <p:bldP spid="377" grpId="1" animBg="1"/>
      <p:bldP spid="382" grpId="0" animBg="1"/>
      <p:bldP spid="382" grpId="1" animBg="1"/>
      <p:bldP spid="387" grpId="0" animBg="1"/>
      <p:bldP spid="387" grpId="1" animBg="1"/>
      <p:bldP spid="392" grpId="0" animBg="1"/>
      <p:bldP spid="392" grpId="1" animBg="1"/>
      <p:bldP spid="397" grpId="0" animBg="1"/>
      <p:bldP spid="397" grpId="1" animBg="1"/>
      <p:bldP spid="398" grpId="0"/>
      <p:bldP spid="398" grpId="1"/>
      <p:bldP spid="399" grpId="0"/>
      <p:bldP spid="399" grpId="1"/>
      <p:bldP spid="400" grpId="0" animBg="1"/>
      <p:bldP spid="400" grpId="1" animBg="1"/>
      <p:bldP spid="281" grpId="0" build="p"/>
      <p:bldP spid="282" grpId="0"/>
      <p:bldP spid="296" grpId="0" build="p"/>
      <p:bldP spid="2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4582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Ex: Using only the eight points around the circumference of a circle, how many different triangles can you make?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685800" y="1828800"/>
            <a:ext cx="2057400" cy="20574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26670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6096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1676400" y="17526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16764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2438400" y="21336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2362200" y="35052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838200" y="34290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914400" y="20574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1600200" y="1447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2514600" y="1916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2772822" y="2667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2438400" y="34406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38978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</a:t>
            </a:r>
            <a:endParaRPr lang="en-CA" dirty="0"/>
          </a:p>
        </p:txBody>
      </p:sp>
      <p:sp>
        <p:nvSpPr>
          <p:cNvPr id="22" name="TextBox 21"/>
          <p:cNvSpPr txBox="1"/>
          <p:nvPr/>
        </p:nvSpPr>
        <p:spPr>
          <a:xfrm>
            <a:off x="639222" y="35168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34422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639222" y="181713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</a:t>
            </a:r>
            <a:endParaRPr lang="en-CA" dirty="0"/>
          </a:p>
        </p:txBody>
      </p:sp>
      <p:cxnSp>
        <p:nvCxnSpPr>
          <p:cNvPr id="26" name="Straight Connector 25"/>
          <p:cNvCxnSpPr>
            <a:stCxn id="17" idx="2"/>
          </p:cNvCxnSpPr>
          <p:nvPr/>
        </p:nvCxnSpPr>
        <p:spPr>
          <a:xfrm flipH="1">
            <a:off x="914400" y="1817132"/>
            <a:ext cx="861489" cy="16880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4"/>
            <a:endCxn id="20" idx="1"/>
          </p:cNvCxnSpPr>
          <p:nvPr/>
        </p:nvCxnSpPr>
        <p:spPr>
          <a:xfrm>
            <a:off x="1752600" y="1905000"/>
            <a:ext cx="685800" cy="17203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20" idx="1"/>
          </p:cNvCxnSpPr>
          <p:nvPr/>
        </p:nvCxnSpPr>
        <p:spPr>
          <a:xfrm>
            <a:off x="914400" y="3505200"/>
            <a:ext cx="1524000" cy="1201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85801" y="2209800"/>
            <a:ext cx="1828799" cy="6974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0" idx="1"/>
          </p:cNvCxnSpPr>
          <p:nvPr/>
        </p:nvCxnSpPr>
        <p:spPr>
          <a:xfrm flipH="1">
            <a:off x="2438400" y="2209800"/>
            <a:ext cx="76200" cy="14155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20" idx="1"/>
          </p:cNvCxnSpPr>
          <p:nvPr/>
        </p:nvCxnSpPr>
        <p:spPr>
          <a:xfrm>
            <a:off x="685800" y="2895600"/>
            <a:ext cx="1752600" cy="7297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05704" y="1627187"/>
            <a:ext cx="400622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There are 8 points around the circle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05704" y="2019855"/>
            <a:ext cx="358944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Every triangle requires 3 points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05704" y="2477055"/>
            <a:ext cx="50048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So the number of triangles will be 8 Choose 3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3618404" y="2967037"/>
          <a:ext cx="750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8" name="Equation" r:id="rId4" imgW="393480" imgH="228600" progId="Equation.DSMT4">
                  <p:embed/>
                </p:oleObj>
              </mc:Choice>
              <mc:Fallback>
                <p:oleObj name="Equation" r:id="rId4" imgW="39348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8404" y="2967037"/>
                        <a:ext cx="750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1"/>
          <p:cNvGraphicFramePr>
            <a:graphicFrameLocks noChangeAspect="1"/>
          </p:cNvGraphicFramePr>
          <p:nvPr/>
        </p:nvGraphicFramePr>
        <p:xfrm>
          <a:off x="4447079" y="2951162"/>
          <a:ext cx="18176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6" imgW="952200" imgH="164880" progId="Equation.DSMT4">
                  <p:embed/>
                </p:oleObj>
              </mc:Choice>
              <mc:Fallback>
                <p:oleObj name="Equation" r:id="rId6" imgW="952200" imgH="164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7079" y="2951162"/>
                        <a:ext cx="181768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2"/>
          <p:cNvGraphicFramePr>
            <a:graphicFrameLocks noChangeAspect="1"/>
          </p:cNvGraphicFramePr>
          <p:nvPr/>
        </p:nvGraphicFramePr>
        <p:xfrm>
          <a:off x="4572491" y="2797175"/>
          <a:ext cx="566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Equation" r:id="rId8" imgW="215640" imgH="177480" progId="Equation.DSMT4">
                  <p:embed/>
                </p:oleObj>
              </mc:Choice>
              <mc:Fallback>
                <p:oleObj name="Equation" r:id="rId8" imgW="21564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491" y="2797175"/>
                        <a:ext cx="5667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3"/>
          <p:cNvGraphicFramePr>
            <a:graphicFrameLocks noChangeAspect="1"/>
          </p:cNvGraphicFramePr>
          <p:nvPr/>
        </p:nvGraphicFramePr>
        <p:xfrm>
          <a:off x="5187950" y="2830513"/>
          <a:ext cx="6000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Equation" r:id="rId10" imgW="228600" imgH="164880" progId="Equation.DSMT4">
                  <p:embed/>
                </p:oleObj>
              </mc:Choice>
              <mc:Fallback>
                <p:oleObj name="Equation" r:id="rId10" imgW="228600" imgH="164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2830513"/>
                        <a:ext cx="6000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4"/>
          <p:cNvGraphicFramePr>
            <a:graphicFrameLocks noChangeAspect="1"/>
          </p:cNvGraphicFramePr>
          <p:nvPr/>
        </p:nvGraphicFramePr>
        <p:xfrm>
          <a:off x="5846763" y="2806700"/>
          <a:ext cx="3000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2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2806700"/>
                        <a:ext cx="3000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5"/>
          <p:cNvGraphicFramePr>
            <a:graphicFrameLocks noChangeAspect="1"/>
          </p:cNvGraphicFramePr>
          <p:nvPr/>
        </p:nvGraphicFramePr>
        <p:xfrm>
          <a:off x="4594716" y="3163887"/>
          <a:ext cx="533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716" y="3163887"/>
                        <a:ext cx="5334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6"/>
          <p:cNvGraphicFramePr>
            <a:graphicFrameLocks noChangeAspect="1"/>
          </p:cNvGraphicFramePr>
          <p:nvPr/>
        </p:nvGraphicFramePr>
        <p:xfrm>
          <a:off x="5185266" y="3171825"/>
          <a:ext cx="5667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4" name="Equation" r:id="rId16" imgW="215640" imgH="164880" progId="Equation.DSMT4">
                  <p:embed/>
                </p:oleObj>
              </mc:Choice>
              <mc:Fallback>
                <p:oleObj name="Equation" r:id="rId16" imgW="21564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5266" y="3171825"/>
                        <a:ext cx="56673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7"/>
          <p:cNvGraphicFramePr>
            <a:graphicFrameLocks noChangeAspect="1"/>
          </p:cNvGraphicFramePr>
          <p:nvPr/>
        </p:nvGraphicFramePr>
        <p:xfrm>
          <a:off x="5890116" y="3178175"/>
          <a:ext cx="2333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5" name="Equation" r:id="rId18" imgW="88560" imgH="164880" progId="Equation.DSMT4">
                  <p:embed/>
                </p:oleObj>
              </mc:Choice>
              <mc:Fallback>
                <p:oleObj name="Equation" r:id="rId18" imgW="8856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0116" y="3178175"/>
                        <a:ext cx="233363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8"/>
          <p:cNvGraphicFramePr>
            <a:graphicFrameLocks noChangeAspect="1"/>
          </p:cNvGraphicFramePr>
          <p:nvPr/>
        </p:nvGraphicFramePr>
        <p:xfrm>
          <a:off x="4139104" y="3684588"/>
          <a:ext cx="813896" cy="455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6" name="Equation" r:id="rId20" imgW="317160" imgH="177480" progId="Equation.DSMT4">
                  <p:embed/>
                </p:oleObj>
              </mc:Choice>
              <mc:Fallback>
                <p:oleObj name="Equation" r:id="rId20" imgW="31716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104" y="3684588"/>
                        <a:ext cx="813896" cy="455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>
          <a:xfrm rot="10800000" flipV="1">
            <a:off x="5867400" y="2895600"/>
            <a:ext cx="349250" cy="268288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4580429" y="3262312"/>
            <a:ext cx="349250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5175741" y="3267075"/>
            <a:ext cx="350838" cy="26987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4" grpId="0" animBg="1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40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28600"/>
            <a:ext cx="8458200" cy="838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Challenge: There are 6 teams in a tournament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each team must play 2 other teams. How many schedules are possible? 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078468"/>
            <a:ext cx="517481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There are 6 teams, so draw a circle with 6 pts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3778" y="1295400"/>
            <a:ext cx="2057400" cy="20574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1494378" y="12192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1494378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2362200" y="1740932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2302798" y="2807732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503778" y="26670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33400" y="18288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1418178" y="9144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1524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2378998" y="2743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1418178" y="3364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27548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258222" y="158853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</a:t>
            </a:r>
            <a:endParaRPr lang="en-CA" dirty="0"/>
          </a:p>
        </p:txBody>
      </p:sp>
      <p:cxnSp>
        <p:nvCxnSpPr>
          <p:cNvPr id="19" name="Straight Connector 18"/>
          <p:cNvCxnSpPr>
            <a:stCxn id="13" idx="2"/>
          </p:cNvCxnSpPr>
          <p:nvPr/>
        </p:nvCxnSpPr>
        <p:spPr>
          <a:xfrm flipH="1">
            <a:off x="685800" y="1283732"/>
            <a:ext cx="908067" cy="6212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81400" y="1383268"/>
            <a:ext cx="506260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Each line represents a game between 2 teams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81400" y="1764268"/>
            <a:ext cx="513794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If you make a triangle, then these three teams</a:t>
            </a:r>
            <a:br>
              <a:rPr lang="en-CA" dirty="0" smtClean="0">
                <a:solidFill>
                  <a:srgbClr val="FF0000"/>
                </a:solidFill>
                <a:latin typeface="+mj-lt"/>
              </a:rPr>
            </a:br>
            <a:r>
              <a:rPr lang="en-CA" dirty="0" smtClean="0">
                <a:solidFill>
                  <a:srgbClr val="FF0000"/>
                </a:solidFill>
                <a:latin typeface="+mj-lt"/>
              </a:rPr>
              <a:t>play against each other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2" name="Straight Connector 21"/>
          <p:cNvCxnSpPr>
            <a:endCxn id="7" idx="5"/>
          </p:cNvCxnSpPr>
          <p:nvPr/>
        </p:nvCxnSpPr>
        <p:spPr>
          <a:xfrm flipH="1" flipV="1">
            <a:off x="1624460" y="1349282"/>
            <a:ext cx="813941" cy="4795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2" idx="6"/>
          </p:cNvCxnSpPr>
          <p:nvPr/>
        </p:nvCxnSpPr>
        <p:spPr>
          <a:xfrm flipH="1">
            <a:off x="685800" y="1828800"/>
            <a:ext cx="1776862" cy="76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15455" y="2438400"/>
            <a:ext cx="344677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latin typeface="+mj-lt"/>
              </a:rPr>
              <a:t>So the games are: AH, AB, BH</a:t>
            </a:r>
            <a:endParaRPr lang="en-CA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3000" y="2754868"/>
            <a:ext cx="144142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latin typeface="+mj-lt"/>
              </a:rPr>
              <a:t>FD, DE, EF</a:t>
            </a:r>
            <a:endParaRPr lang="en-CA" dirty="0">
              <a:latin typeface="+mj-lt"/>
            </a:endParaRPr>
          </a:p>
        </p:txBody>
      </p:sp>
      <p:cxnSp>
        <p:nvCxnSpPr>
          <p:cNvPr id="26" name="Straight Connector 25"/>
          <p:cNvCxnSpPr>
            <a:stCxn id="16" idx="0"/>
          </p:cNvCxnSpPr>
          <p:nvPr/>
        </p:nvCxnSpPr>
        <p:spPr>
          <a:xfrm flipH="1" flipV="1">
            <a:off x="609601" y="2667000"/>
            <a:ext cx="984266" cy="69746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16" idx="0"/>
          </p:cNvCxnSpPr>
          <p:nvPr/>
        </p:nvCxnSpPr>
        <p:spPr>
          <a:xfrm flipH="1">
            <a:off x="1593867" y="2937814"/>
            <a:ext cx="731249" cy="42665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609600" y="2667000"/>
            <a:ext cx="1752600" cy="1524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08113" y="2602468"/>
            <a:ext cx="233108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This is one schedule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6400800" y="2438400"/>
            <a:ext cx="152400" cy="685800"/>
          </a:xfrm>
          <a:prstGeom prst="rightBrace">
            <a:avLst>
              <a:gd name="adj1" fmla="val 7708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/>
          <p:cNvSpPr txBox="1"/>
          <p:nvPr/>
        </p:nvSpPr>
        <p:spPr>
          <a:xfrm>
            <a:off x="3505200" y="3124200"/>
            <a:ext cx="482856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  <a:latin typeface="+mj-lt"/>
              </a:rPr>
              <a:t>So, how many other schedules are possible?</a:t>
            </a:r>
            <a:endParaRPr lang="en-CA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4" grpId="0"/>
      <p:bldP spid="25" grpId="0"/>
      <p:bldP spid="33" grpId="0"/>
      <p:bldP spid="34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29625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400" dirty="0" smtClean="0"/>
              <a:t>Suppose you have four cards: a king, a queen, a jack, and an ace.  How many different permutations can you have?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1257300" cy="4714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CA" sz="1700" b="1" smtClean="0">
                <a:latin typeface="Arial" charset="0"/>
                <a:cs typeface="Arial" charset="0"/>
              </a:rPr>
              <a:t>A </a:t>
            </a:r>
            <a:r>
              <a:rPr lang="en-CA" sz="17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K</a:t>
            </a:r>
            <a:r>
              <a:rPr lang="en-CA" sz="1700" b="1" smtClean="0">
                <a:latin typeface="Arial" charset="0"/>
                <a:cs typeface="Arial" charset="0"/>
              </a:rPr>
              <a:t> </a:t>
            </a:r>
            <a:r>
              <a:rPr lang="en-CA" sz="17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Q</a:t>
            </a:r>
            <a:r>
              <a:rPr lang="en-CA" sz="1700" b="1" smtClean="0">
                <a:latin typeface="Arial" charset="0"/>
                <a:cs typeface="Arial" charset="0"/>
              </a:rPr>
              <a:t> </a:t>
            </a:r>
            <a:r>
              <a:rPr lang="en-CA" sz="1700" b="1" smtClean="0">
                <a:solidFill>
                  <a:srgbClr val="00B050"/>
                </a:solidFill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2000250"/>
            <a:ext cx="13716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 Q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400300"/>
            <a:ext cx="13716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857500"/>
            <a:ext cx="13716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3257550"/>
            <a:ext cx="1447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3657600"/>
            <a:ext cx="13716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814513" y="16144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814513" y="201453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A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814513" y="24145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 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814513" y="28717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814513" y="327183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814513" y="36718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344863" y="243363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 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344863" y="28336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357563" y="1579563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3357563" y="2036763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357563" y="325755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357563" y="365760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714875" y="16144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</a:t>
            </a:r>
            <a:r>
              <a:rPr lang="en-CA" sz="1700" b="1">
                <a:cs typeface="Arial" charset="0"/>
              </a:rPr>
              <a:t> 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714874" y="2014538"/>
            <a:ext cx="1457326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714875" y="24145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A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4714874" y="2871788"/>
            <a:ext cx="145732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cs typeface="Arial" charset="0"/>
              </a:rPr>
              <a:t>A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4714875" y="327183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A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J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4714875" y="3671888"/>
            <a:ext cx="1257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J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 dirty="0">
                <a:cs typeface="Arial" charset="0"/>
              </a:rPr>
              <a:t> 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714375" y="4643438"/>
          <a:ext cx="5000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4" imgW="164880" imgH="177480" progId="Equation.DSMT4">
                  <p:embed/>
                </p:oleObj>
              </mc:Choice>
              <mc:Fallback>
                <p:oleObj name="Equation" r:id="rId4" imgW="16488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643438"/>
                        <a:ext cx="500063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1366838" y="4714875"/>
          <a:ext cx="24907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6" imgW="1155600" imgH="203040" progId="Equation.DSMT4">
                  <p:embed/>
                </p:oleObj>
              </mc:Choice>
              <mc:Fallback>
                <p:oleObj name="Equation" r:id="rId6" imgW="115560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4714875"/>
                        <a:ext cx="24907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itle 1"/>
          <p:cNvSpPr txBox="1">
            <a:spLocks/>
          </p:cNvSpPr>
          <p:nvPr/>
        </p:nvSpPr>
        <p:spPr>
          <a:xfrm>
            <a:off x="263525" y="234950"/>
            <a:ext cx="8429625" cy="1143000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Now suppose one of the cards was a duplicate, </a:t>
            </a:r>
            <a:r>
              <a:rPr lang="en-CA" sz="22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</a:t>
            </a: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the Jack is now an Ace.  How would the number of permutations be affected?</a:t>
            </a:r>
            <a:r>
              <a:rPr lang="en-CA" sz="24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4638" y="4270375"/>
            <a:ext cx="73612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All the jack’s will be come aces and some permutations will be repeats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73075" y="1641475"/>
            <a:ext cx="2505075" cy="339725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58788" y="2055813"/>
            <a:ext cx="2519362" cy="35560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58788" y="2471738"/>
            <a:ext cx="2506662" cy="341312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44500" y="2887663"/>
            <a:ext cx="2520950" cy="354012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44500" y="3303588"/>
            <a:ext cx="2506663" cy="339725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0213" y="3719513"/>
            <a:ext cx="2520950" cy="354012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381375" y="2455863"/>
            <a:ext cx="1106488" cy="727075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394075" y="1631950"/>
            <a:ext cx="1108075" cy="72866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394075" y="3284538"/>
            <a:ext cx="1108075" cy="728662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738688" y="1635125"/>
            <a:ext cx="1106487" cy="72866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738688" y="2466975"/>
            <a:ext cx="1106487" cy="72866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738688" y="3298825"/>
            <a:ext cx="1106487" cy="727075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787525" y="161290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cs typeface="Arial" charset="0"/>
              </a:rPr>
              <a:t>A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1787525" y="201295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1787525" y="241300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cs typeface="Arial" charset="0"/>
              </a:rPr>
              <a:t>A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 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1787524" y="2870200"/>
            <a:ext cx="1489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cs typeface="Arial" charset="0"/>
              </a:rPr>
              <a:t>A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1787525" y="327025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cs typeface="Arial" charset="0"/>
              </a:rPr>
              <a:t>A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</a:t>
            </a:r>
            <a:r>
              <a:rPr lang="en-CA" sz="1700" b="1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1787524" y="3670300"/>
            <a:ext cx="1489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 dirty="0">
                <a:cs typeface="Arial" charset="0"/>
              </a:rPr>
              <a:t>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3352800" y="2428875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A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 K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3365500" y="157480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>
                <a:cs typeface="Arial" charset="0"/>
              </a:rPr>
              <a:t>A</a:t>
            </a:r>
            <a:r>
              <a:rPr lang="en-CA" sz="1700" b="1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>
                <a:cs typeface="Arial" charset="0"/>
              </a:rPr>
              <a:t>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 bwMode="auto">
          <a:xfrm>
            <a:off x="3365500" y="3251200"/>
            <a:ext cx="1257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solidFill>
                  <a:srgbClr val="0070C0"/>
                </a:solidFill>
                <a:cs typeface="Arial" charset="0"/>
              </a:rPr>
              <a:t>Q </a:t>
            </a:r>
            <a:r>
              <a:rPr lang="en-CA" sz="1700" b="1">
                <a:cs typeface="Arial" charset="0"/>
              </a:rPr>
              <a:t>A </a:t>
            </a:r>
            <a:r>
              <a:rPr lang="en-CA" sz="1700" b="1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>
                <a:cs typeface="Arial" charset="0"/>
              </a:rPr>
              <a:t> 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722812" y="1608138"/>
            <a:ext cx="13731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 err="1">
                <a:cs typeface="Arial" charset="0"/>
              </a:rPr>
              <a:t>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 bwMode="auto">
          <a:xfrm>
            <a:off x="4722812" y="2408238"/>
            <a:ext cx="13731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 err="1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 bwMode="auto">
          <a:xfrm>
            <a:off x="4722812" y="3265488"/>
            <a:ext cx="13731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Q</a:t>
            </a:r>
            <a:r>
              <a:rPr lang="en-CA" sz="1700" b="1" dirty="0">
                <a:cs typeface="Arial" charset="0"/>
              </a:rPr>
              <a:t> 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38125" y="5821363"/>
            <a:ext cx="5635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Every 2 permutation will become one, so the number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of permutations will be divided by 2</a:t>
            </a:r>
          </a:p>
        </p:txBody>
      </p:sp>
      <p:graphicFrame>
        <p:nvGraphicFramePr>
          <p:cNvPr id="56" name="Object 4"/>
          <p:cNvGraphicFramePr>
            <a:graphicFrameLocks noChangeAspect="1"/>
          </p:cNvGraphicFramePr>
          <p:nvPr/>
        </p:nvGraphicFramePr>
        <p:xfrm>
          <a:off x="565150" y="4522788"/>
          <a:ext cx="78898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8" imgW="266400" imgH="393480" progId="Equation.DSMT4">
                  <p:embed/>
                </p:oleObj>
              </mc:Choice>
              <mc:Fallback>
                <p:oleObj name="Equation" r:id="rId8" imgW="2664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4522788"/>
                        <a:ext cx="788988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"/>
          <p:cNvGraphicFramePr>
            <a:graphicFrameLocks noChangeAspect="1"/>
          </p:cNvGraphicFramePr>
          <p:nvPr/>
        </p:nvGraphicFramePr>
        <p:xfrm>
          <a:off x="1357313" y="4718050"/>
          <a:ext cx="24638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10" imgW="1143000" imgH="203040" progId="Equation.DSMT4">
                  <p:embed/>
                </p:oleObj>
              </mc:Choice>
              <mc:Fallback>
                <p:oleObj name="Equation" r:id="rId10" imgW="11430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718050"/>
                        <a:ext cx="24638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itle 1"/>
          <p:cNvSpPr txBox="1">
            <a:spLocks/>
          </p:cNvSpPr>
          <p:nvPr/>
        </p:nvSpPr>
        <p:spPr>
          <a:xfrm>
            <a:off x="258763" y="215900"/>
            <a:ext cx="8431212" cy="1143000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Now suppose three cards were the same, </a:t>
            </a:r>
            <a:r>
              <a:rPr lang="en-CA" sz="22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</a:t>
            </a: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the queen is also an Ace.  How would the number of permutations be affected?</a:t>
            </a:r>
            <a:r>
              <a:rPr lang="en-CA" sz="24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787525" y="1617663"/>
            <a:ext cx="2728913" cy="779462"/>
          </a:xfrm>
          <a:prstGeom prst="round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778000" y="2441575"/>
            <a:ext cx="2728913" cy="781050"/>
          </a:xfrm>
          <a:prstGeom prst="round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768475" y="3267075"/>
            <a:ext cx="2730500" cy="779463"/>
          </a:xfrm>
          <a:prstGeom prst="round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732338" y="1630363"/>
            <a:ext cx="1143000" cy="2366962"/>
          </a:xfrm>
          <a:prstGeom prst="roundRect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 sz="1700">
              <a:solidFill>
                <a:srgbClr val="FFFFFF"/>
              </a:solidFill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1803400" y="1603375"/>
            <a:ext cx="13970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 </a:t>
            </a: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en-CA" sz="1700" b="1" dirty="0" err="1">
                <a:cs typeface="Arial" charset="0"/>
              </a:rPr>
              <a:t>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68" name="Content Placeholder 2"/>
          <p:cNvSpPr txBox="1">
            <a:spLocks/>
          </p:cNvSpPr>
          <p:nvPr/>
        </p:nvSpPr>
        <p:spPr bwMode="auto">
          <a:xfrm>
            <a:off x="1803400" y="2403475"/>
            <a:ext cx="14732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 err="1">
                <a:cs typeface="Arial" charset="0"/>
              </a:rPr>
              <a:t>A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 err="1">
                <a:cs typeface="Arial" charset="0"/>
              </a:rPr>
              <a:t>A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 K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 bwMode="auto">
          <a:xfrm>
            <a:off x="1803400" y="3260725"/>
            <a:ext cx="13970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cs typeface="Arial" charset="0"/>
              </a:rPr>
              <a:t>A</a:t>
            </a:r>
            <a:r>
              <a:rPr lang="en-CA" sz="1700" b="1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en-CA" sz="1700" b="1" dirty="0" err="1">
                <a:cs typeface="Arial" charset="0"/>
              </a:rPr>
              <a:t>A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70" name="Content Placeholder 2"/>
          <p:cNvSpPr txBox="1">
            <a:spLocks/>
          </p:cNvSpPr>
          <p:nvPr/>
        </p:nvSpPr>
        <p:spPr bwMode="auto">
          <a:xfrm>
            <a:off x="4740274" y="1598613"/>
            <a:ext cx="150812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 dirty="0">
                <a:solidFill>
                  <a:srgbClr val="FF0000"/>
                </a:solidFill>
                <a:cs typeface="Arial" charset="0"/>
              </a:rPr>
              <a:t>K</a:t>
            </a:r>
            <a:r>
              <a:rPr lang="en-CA" sz="1700" b="1" dirty="0">
                <a:cs typeface="Arial" charset="0"/>
              </a:rPr>
              <a:t> A </a:t>
            </a:r>
            <a:r>
              <a:rPr lang="en-CA" sz="1700" b="1" dirty="0" err="1">
                <a:cs typeface="Arial" charset="0"/>
              </a:rPr>
              <a:t>A</a:t>
            </a:r>
            <a:r>
              <a:rPr lang="en-CA" sz="1700" b="1" dirty="0">
                <a:cs typeface="Arial" charset="0"/>
              </a:rPr>
              <a:t> </a:t>
            </a:r>
            <a:r>
              <a:rPr lang="en-CA" sz="1700" b="1" dirty="0" err="1">
                <a:cs typeface="Arial" charset="0"/>
              </a:rPr>
              <a:t>A</a:t>
            </a:r>
            <a:endParaRPr lang="en-CA" sz="1700" b="1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097338" y="4260850"/>
            <a:ext cx="4527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All the queen’s are now aces, and every 3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remaining permutation will be a repeat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127500" y="4937125"/>
            <a:ext cx="4083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So the number of permutations with 3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repeats will be divided by another 3</a:t>
            </a:r>
          </a:p>
        </p:txBody>
      </p:sp>
      <p:graphicFrame>
        <p:nvGraphicFramePr>
          <p:cNvPr id="73" name="Object 6"/>
          <p:cNvGraphicFramePr>
            <a:graphicFrameLocks noChangeAspect="1"/>
          </p:cNvGraphicFramePr>
          <p:nvPr/>
        </p:nvGraphicFramePr>
        <p:xfrm>
          <a:off x="503238" y="4527550"/>
          <a:ext cx="976312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2" imgW="330120" imgH="393480" progId="Equation.DSMT4">
                  <p:embed/>
                </p:oleObj>
              </mc:Choice>
              <mc:Fallback>
                <p:oleObj name="Equation" r:id="rId12" imgW="33012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527550"/>
                        <a:ext cx="976312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"/>
          <p:cNvGraphicFramePr>
            <a:graphicFrameLocks noChangeAspect="1"/>
          </p:cNvGraphicFramePr>
          <p:nvPr/>
        </p:nvGraphicFramePr>
        <p:xfrm>
          <a:off x="1349375" y="4724400"/>
          <a:ext cx="23272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14" imgW="1079280" imgH="203040" progId="Equation.DSMT4">
                  <p:embed/>
                </p:oleObj>
              </mc:Choice>
              <mc:Fallback>
                <p:oleObj name="Equation" r:id="rId14" imgW="107928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4724400"/>
                        <a:ext cx="23272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Title 1"/>
          <p:cNvSpPr txBox="1">
            <a:spLocks/>
          </p:cNvSpPr>
          <p:nvPr/>
        </p:nvSpPr>
        <p:spPr>
          <a:xfrm>
            <a:off x="252413" y="263525"/>
            <a:ext cx="8429625" cy="763588"/>
          </a:xfrm>
          <a:prstGeom prst="rect">
            <a:avLst/>
          </a:prstGeom>
        </p:spPr>
        <p:txBody>
          <a:bodyPr anchor="b"/>
          <a:lstStyle/>
          <a:p>
            <a:pPr eaLnBrk="0" hangingPunct="0">
              <a:defRPr/>
            </a:pPr>
            <a:r>
              <a:rPr lang="en-CA" sz="22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Now suppose All four cards were the same, How would the number of permutations be affected?</a:t>
            </a:r>
            <a:r>
              <a:rPr lang="en-CA" sz="24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5540375" y="4203700"/>
            <a:ext cx="330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All the remaining permutations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will be the same: </a:t>
            </a:r>
            <a:r>
              <a:rPr lang="en-CA" b="1"/>
              <a:t>A A A A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580063" y="4951413"/>
            <a:ext cx="3095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So ,the number of remaining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permutations will be divided </a:t>
            </a:r>
          </a:p>
          <a:p>
            <a:r>
              <a:rPr lang="en-CA">
                <a:solidFill>
                  <a:srgbClr val="FF0000"/>
                </a:solidFill>
              </a:rPr>
              <a:t>by 4, leaving only </a:t>
            </a:r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one </a:t>
            </a:r>
            <a:br>
              <a:rPr lang="en-CA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permutation</a:t>
            </a:r>
            <a:endParaRPr lang="en-CA">
              <a:latin typeface="Century Schoolbook" pitchFamily="18" charset="0"/>
            </a:endParaRPr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3078163" y="2119313"/>
            <a:ext cx="18542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1700" b="1">
                <a:cs typeface="Arial" charset="0"/>
              </a:rPr>
              <a:t>A A A A</a:t>
            </a:r>
            <a:endParaRPr lang="en-CA" sz="1700" b="1">
              <a:solidFill>
                <a:srgbClr val="00B050"/>
              </a:solidFill>
              <a:cs typeface="Arial" charset="0"/>
            </a:endParaRPr>
          </a:p>
        </p:txBody>
      </p:sp>
      <p:graphicFrame>
        <p:nvGraphicFramePr>
          <p:cNvPr id="79" name="Object 8"/>
          <p:cNvGraphicFramePr>
            <a:graphicFrameLocks noChangeAspect="1"/>
          </p:cNvGraphicFramePr>
          <p:nvPr/>
        </p:nvGraphicFramePr>
        <p:xfrm>
          <a:off x="160338" y="4525963"/>
          <a:ext cx="15779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16" imgW="533160" imgH="393480" progId="Equation.DSMT4">
                  <p:embed/>
                </p:oleObj>
              </mc:Choice>
              <mc:Fallback>
                <p:oleObj name="Equation" r:id="rId16" imgW="5331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4525963"/>
                        <a:ext cx="1577975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9"/>
          <p:cNvGraphicFramePr>
            <a:graphicFrameLocks noChangeAspect="1"/>
          </p:cNvGraphicFramePr>
          <p:nvPr/>
        </p:nvGraphicFramePr>
        <p:xfrm>
          <a:off x="1431925" y="4724400"/>
          <a:ext cx="21621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18" imgW="1002960" imgH="203040" progId="Equation.DSMT4">
                  <p:embed/>
                </p:oleObj>
              </mc:Choice>
              <mc:Fallback>
                <p:oleObj name="Equation" r:id="rId18" imgW="100296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4724400"/>
                        <a:ext cx="21621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1441 -0.0020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07407E-6 L 0.14236 0.00208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7.40741E-7 L 0.1408 7.40741E-7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07407E-6 L 0.13941 4.07407E-6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000"/>
                            </p:stCondLst>
                            <p:childTnLst>
                              <p:par>
                                <p:cTn id="19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7.40741E-7 L 0.13785 7.40741E-7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59259E-6 L 0.1349 -0.00185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000"/>
                            </p:stCondLst>
                            <p:childTnLst>
                              <p:par>
                                <p:cTn id="2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4000"/>
                            </p:stCondLst>
                            <p:childTnLst>
                              <p:par>
                                <p:cTn id="2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00017 -0.06458 " pathEditMode="relative" rAng="0" ptsTypes="AA">
                                      <p:cBhvr>
                                        <p:cTn id="2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2000"/>
                            </p:stCondLst>
                            <p:childTnLst>
                              <p:par>
                                <p:cTn id="25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4000"/>
                            </p:stCondLst>
                            <p:childTnLst>
                              <p:par>
                                <p:cTn id="2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0139 -0.06643 " pathEditMode="relative" rAng="0" ptsTypes="AA">
                                      <p:cBhvr>
                                        <p:cTn id="2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000"/>
                            </p:stCondLst>
                            <p:childTnLst>
                              <p:par>
                                <p:cTn id="28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00295 -0.05301 " pathEditMode="relative" rAng="0" ptsTypes="AA">
                                      <p:cBhvr>
                                        <p:cTn id="2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4000"/>
                            </p:stCondLst>
                            <p:childTnLst>
                              <p:par>
                                <p:cTn id="3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-0.00139 -0.06482 " pathEditMode="relative" rAng="0" ptsTypes="AA">
                                      <p:cBhvr>
                                        <p:cTn id="3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000"/>
                            </p:stCondLst>
                            <p:childTnLst>
                              <p:par>
                                <p:cTn id="32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0.00017 -0.07061 " pathEditMode="relative" rAng="0" ptsTypes="AA">
                                      <p:cBhvr>
                                        <p:cTn id="3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000"/>
                            </p:stCondLst>
                            <p:childTnLst>
                              <p:par>
                                <p:cTn id="3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4000"/>
                            </p:stCondLst>
                            <p:childTnLst>
                              <p:par>
                                <p:cTn id="3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1481E-6 L 0.00018 -0.05301 " pathEditMode="relative" rAng="0" ptsTypes="AA">
                                      <p:cBhvr>
                                        <p:cTn id="3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2000"/>
                            </p:stCondLst>
                            <p:childTnLst>
                              <p:par>
                                <p:cTn id="36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4000"/>
                            </p:stCondLst>
                            <p:childTnLst>
                              <p:par>
                                <p:cTn id="37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00139 -0.0706 " pathEditMode="relative" rAng="0" ptsTypes="AA">
                                      <p:cBhvr>
                                        <p:cTn id="4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5"/>
                                    </p:animMotion>
                                  </p:childTnLst>
                                </p:cTn>
                              </p:par>
                              <p:par>
                                <p:cTn id="42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278 L -0.17535 0.00278 " pathEditMode="relative" rAng="0" ptsTypes="AA">
                                      <p:cBhvr>
                                        <p:cTn id="4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2000"/>
                            </p:stCondLst>
                            <p:childTnLst>
                              <p:par>
                                <p:cTn id="42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0.00156 -0.06459 " pathEditMode="relative" rAng="0" ptsTypes="AA">
                                      <p:cBhvr>
                                        <p:cTn id="44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32"/>
                                    </p:animMotion>
                                  </p:childTnLst>
                                </p:cTn>
                              </p:par>
                              <p:par>
                                <p:cTn id="45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74 L -0.1691 -0.01157 " pathEditMode="relative" rAng="0" ptsTypes="AA">
                                      <p:cBhvr>
                                        <p:cTn id="45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2000"/>
                            </p:stCondLst>
                            <p:childTnLst>
                              <p:par>
                                <p:cTn id="4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7 L 0.00312 -0.05857 " pathEditMode="relative" rAng="0" ptsTypes="AA">
                                      <p:cBhvr>
                                        <p:cTn id="47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9"/>
                                    </p:animMotion>
                                  </p:childTnLst>
                                </p:cTn>
                              </p:par>
                              <p:par>
                                <p:cTn id="47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625 L -0.17222 0.00625 " pathEditMode="relative" rAng="0" ptsTypes="AA">
                                      <p:cBhvr>
                                        <p:cTn id="47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2000"/>
                            </p:stCondLst>
                            <p:childTnLst>
                              <p:par>
                                <p:cTn id="48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1.38889E-6 -0.12107 " pathEditMode="relative" rAng="0" ptsTypes="AA">
                                      <p:cBhvr>
                                        <p:cTn id="50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"/>
                                    </p:animMotion>
                                  </p:childTnLst>
                                </p:cTn>
                              </p:par>
                              <p:par>
                                <p:cTn id="50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0.00156 -0.24051 " pathEditMode="relative" rAng="0" ptsTypes="AA">
                                      <p:cBhvr>
                                        <p:cTn id="50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2000"/>
                            </p:stCondLst>
                            <p:childTnLst>
                              <p:par>
                                <p:cTn id="50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  <p:bldP spid="4" grpId="0"/>
      <p:bldP spid="4" grpId="1"/>
      <p:bldP spid="4" grpId="2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6" grpId="0"/>
      <p:bldP spid="16" grpId="1"/>
      <p:bldP spid="16" grpId="2"/>
      <p:bldP spid="17" grpId="0"/>
      <p:bldP spid="17" grpId="1"/>
      <p:bldP spid="18" grpId="0"/>
      <p:bldP spid="18" grpId="1"/>
      <p:bldP spid="18" grpId="2"/>
      <p:bldP spid="19" grpId="0"/>
      <p:bldP spid="19" grpId="1"/>
      <p:bldP spid="20" grpId="0"/>
      <p:bldP spid="20" grpId="1"/>
      <p:bldP spid="20" grpId="2"/>
      <p:bldP spid="21" grpId="0"/>
      <p:bldP spid="21" grpId="1"/>
      <p:bldP spid="22" grpId="0"/>
      <p:bldP spid="22" grpId="1"/>
      <p:bldP spid="22" grpId="2"/>
      <p:bldP spid="23" grpId="0"/>
      <p:bldP spid="23" grpId="1"/>
      <p:bldP spid="24" grpId="0"/>
      <p:bldP spid="24" grpId="1"/>
      <p:bldP spid="24" grpId="2"/>
      <p:bldP spid="25" grpId="0"/>
      <p:bldP spid="25" grpId="1"/>
      <p:bldP spid="26" grpId="0"/>
      <p:bldP spid="26" grpId="1"/>
      <p:bldP spid="26" grpId="2"/>
      <p:bldP spid="29" grpId="0"/>
      <p:bldP spid="29" grpId="1"/>
      <p:bldP spid="30" grpId="0"/>
      <p:bldP spid="30" grpId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3" grpId="1"/>
      <p:bldP spid="44" grpId="0"/>
      <p:bldP spid="44" grpId="1"/>
      <p:bldP spid="44" grpId="2"/>
      <p:bldP spid="45" grpId="0"/>
      <p:bldP spid="45" grpId="1"/>
      <p:bldP spid="46" grpId="0"/>
      <p:bldP spid="46" grpId="1"/>
      <p:bldP spid="46" grpId="2"/>
      <p:bldP spid="47" grpId="0"/>
      <p:bldP spid="47" grpId="1"/>
      <p:bldP spid="48" grpId="0"/>
      <p:bldP spid="48" grpId="1"/>
      <p:bldP spid="48" grpId="2"/>
      <p:bldP spid="49" grpId="0"/>
      <p:bldP spid="49" grpId="1"/>
      <p:bldP spid="50" grpId="0"/>
      <p:bldP spid="50" grpId="1"/>
      <p:bldP spid="50" grpId="2"/>
      <p:bldP spid="51" grpId="0"/>
      <p:bldP spid="51" grpId="1"/>
      <p:bldP spid="51" grpId="2"/>
      <p:bldP spid="52" grpId="0"/>
      <p:bldP spid="52" grpId="1"/>
      <p:bldP spid="53" grpId="0"/>
      <p:bldP spid="53" grpId="1"/>
      <p:bldP spid="53" grpId="2"/>
      <p:bldP spid="54" grpId="0"/>
      <p:bldP spid="54" grpId="1"/>
      <p:bldP spid="54" grpId="2"/>
      <p:bldP spid="55" grpId="0"/>
      <p:bldP spid="55" grpId="1"/>
      <p:bldP spid="58" grpId="0"/>
      <p:bldP spid="58" grpId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5" grpId="0"/>
      <p:bldP spid="76" grpId="0"/>
      <p:bldP spid="77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Content Placeholder 2"/>
          <p:cNvSpPr>
            <a:spLocks noGrp="1"/>
          </p:cNvSpPr>
          <p:nvPr>
            <p:ph sz="quarter" idx="1"/>
          </p:nvPr>
        </p:nvSpPr>
        <p:spPr>
          <a:xfrm>
            <a:off x="215900" y="241300"/>
            <a:ext cx="5715000" cy="3349625"/>
          </a:xfrm>
        </p:spPr>
        <p:txBody>
          <a:bodyPr/>
          <a:lstStyle/>
          <a:p>
            <a:r>
              <a:rPr lang="en-CA" sz="2100" smtClean="0"/>
              <a:t>If there were 4 objects and 2 of them </a:t>
            </a:r>
            <a:br>
              <a:rPr lang="en-CA" sz="2100" smtClean="0"/>
            </a:br>
            <a:r>
              <a:rPr lang="en-CA" sz="2100" smtClean="0"/>
              <a:t>were the same, the number of </a:t>
            </a:r>
            <a:br>
              <a:rPr lang="en-CA" sz="2100" smtClean="0"/>
            </a:br>
            <a:r>
              <a:rPr lang="en-CA" sz="2100" smtClean="0"/>
              <a:t>permutations will be:</a:t>
            </a:r>
            <a:br>
              <a:rPr lang="en-CA" sz="2100" smtClean="0"/>
            </a:br>
            <a:endParaRPr lang="en-CA" sz="2100" smtClean="0"/>
          </a:p>
          <a:p>
            <a:r>
              <a:rPr lang="en-CA" sz="2100" smtClean="0"/>
              <a:t>If 3 of them were the same, the number </a:t>
            </a:r>
            <a:br>
              <a:rPr lang="en-CA" sz="2100" smtClean="0"/>
            </a:br>
            <a:r>
              <a:rPr lang="en-CA" sz="2100" smtClean="0"/>
              <a:t>of permutations will be:</a:t>
            </a:r>
          </a:p>
          <a:p>
            <a:endParaRPr lang="en-CA" sz="2100" smtClean="0"/>
          </a:p>
          <a:p>
            <a:r>
              <a:rPr lang="en-CA" sz="2100" smtClean="0"/>
              <a:t>If 4 of them were the same, then number</a:t>
            </a:r>
            <a:br>
              <a:rPr lang="en-CA" sz="2100" smtClean="0"/>
            </a:br>
            <a:r>
              <a:rPr lang="en-CA" sz="2100" smtClean="0"/>
              <a:t> of permutations will be: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91213" y="209550"/>
          <a:ext cx="92392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209550"/>
                        <a:ext cx="92392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945188" y="809625"/>
          <a:ext cx="5000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6" imgW="164880" imgH="177480" progId="Equation.DSMT4">
                  <p:embed/>
                </p:oleObj>
              </mc:Choice>
              <mc:Fallback>
                <p:oleObj name="Equation" r:id="rId6" imgW="16488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809625"/>
                        <a:ext cx="500062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5935663" y="1492250"/>
          <a:ext cx="92392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8" imgW="304560" imgH="393480" progId="Equation.DSMT4">
                  <p:embed/>
                </p:oleObj>
              </mc:Choice>
              <mc:Fallback>
                <p:oleObj name="Equation" r:id="rId8" imgW="3045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63" y="1492250"/>
                        <a:ext cx="92392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/>
        </p:nvGraphicFramePr>
        <p:xfrm>
          <a:off x="6008688" y="2092325"/>
          <a:ext cx="4619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10" imgW="152280" imgH="177480" progId="Equation.DSMT4">
                  <p:embed/>
                </p:oleObj>
              </mc:Choice>
              <mc:Fallback>
                <p:oleObj name="Equation" r:id="rId10" imgW="15228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688" y="2092325"/>
                        <a:ext cx="461962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2"/>
          <p:cNvGraphicFramePr>
            <a:graphicFrameLocks noChangeAspect="1"/>
          </p:cNvGraphicFramePr>
          <p:nvPr/>
        </p:nvGraphicFramePr>
        <p:xfrm>
          <a:off x="5940425" y="2719388"/>
          <a:ext cx="9239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12" imgW="304560" imgH="393480" progId="Equation.DSMT4">
                  <p:embed/>
                </p:oleObj>
              </mc:Choice>
              <mc:Fallback>
                <p:oleObj name="Equation" r:id="rId12" imgW="30456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719388"/>
                        <a:ext cx="923925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3"/>
          <p:cNvGraphicFramePr>
            <a:graphicFrameLocks noChangeAspect="1"/>
          </p:cNvGraphicFramePr>
          <p:nvPr/>
        </p:nvGraphicFramePr>
        <p:xfrm>
          <a:off x="5994400" y="3319463"/>
          <a:ext cx="5000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13" imgW="164880" imgH="177480" progId="Equation.DSMT4">
                  <p:embed/>
                </p:oleObj>
              </mc:Choice>
              <mc:Fallback>
                <p:oleObj name="Equation" r:id="rId13" imgW="16488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3319463"/>
                        <a:ext cx="5000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4"/>
          <p:cNvGraphicFramePr>
            <a:graphicFrameLocks noChangeAspect="1"/>
          </p:cNvGraphicFramePr>
          <p:nvPr/>
        </p:nvGraphicFramePr>
        <p:xfrm>
          <a:off x="6805613" y="498475"/>
          <a:ext cx="5381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15" imgW="177480" imgH="164880" progId="Equation.DSMT4">
                  <p:embed/>
                </p:oleObj>
              </mc:Choice>
              <mc:Fallback>
                <p:oleObj name="Equation" r:id="rId15" imgW="1774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498475"/>
                        <a:ext cx="5381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5"/>
          <p:cNvGraphicFramePr>
            <a:graphicFrameLocks noChangeAspect="1"/>
          </p:cNvGraphicFramePr>
          <p:nvPr/>
        </p:nvGraphicFramePr>
        <p:xfrm>
          <a:off x="6908800" y="1800225"/>
          <a:ext cx="3841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17" imgW="126720" imgH="164880" progId="Equation.DSMT4">
                  <p:embed/>
                </p:oleObj>
              </mc:Choice>
              <mc:Fallback>
                <p:oleObj name="Equation" r:id="rId17" imgW="126720" imgH="1648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800" y="1800225"/>
                        <a:ext cx="38417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6"/>
          <p:cNvGraphicFramePr>
            <a:graphicFrameLocks noChangeAspect="1"/>
          </p:cNvGraphicFramePr>
          <p:nvPr/>
        </p:nvGraphicFramePr>
        <p:xfrm>
          <a:off x="6986588" y="3048000"/>
          <a:ext cx="2682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19" imgW="88560" imgH="164880" progId="Equation.DSMT4">
                  <p:embed/>
                </p:oleObj>
              </mc:Choice>
              <mc:Fallback>
                <p:oleObj name="Equation" r:id="rId19" imgW="8856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8" y="3048000"/>
                        <a:ext cx="26828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14325" y="4021138"/>
            <a:ext cx="79152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100" dirty="0">
                <a:latin typeface="+mn-lt"/>
              </a:rPr>
              <a:t>Ex: </a:t>
            </a:r>
            <a:r>
              <a:rPr lang="en-CA" sz="2100" dirty="0" smtClean="0">
                <a:latin typeface="+mn-lt"/>
              </a:rPr>
              <a:t>We have two apples, 1 banana, 1 orange and 1 pear.  How </a:t>
            </a:r>
            <a:r>
              <a:rPr lang="en-CA" sz="2100" dirty="0" smtClean="0"/>
              <a:t>can we distribute it to 5 different people? </a:t>
            </a:r>
            <a:endParaRPr lang="en-CA" sz="2100" dirty="0">
              <a:latin typeface="+mn-lt"/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727075" y="5049838"/>
          <a:ext cx="9239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21" imgW="304560" imgH="393480" progId="Equation.DSMT4">
                  <p:embed/>
                </p:oleObj>
              </mc:Choice>
              <mc:Fallback>
                <p:oleObj name="Equation" r:id="rId21" imgW="30456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5049838"/>
                        <a:ext cx="923925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81050" y="5649913"/>
          <a:ext cx="5000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23" imgW="164880" imgH="177480" progId="Equation.DSMT4">
                  <p:embed/>
                </p:oleObj>
              </mc:Choice>
              <mc:Fallback>
                <p:oleObj name="Equation" r:id="rId23" imgW="164880" imgH="177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5649913"/>
                        <a:ext cx="5000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1752600" y="5400675"/>
          <a:ext cx="42037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25" imgW="1600200" imgH="203040" progId="Equation.DSMT4">
                  <p:embed/>
                </p:oleObj>
              </mc:Choice>
              <mc:Fallback>
                <p:oleObj name="Equation" r:id="rId25" imgW="160020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00675"/>
                        <a:ext cx="42037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47800" y="4888468"/>
            <a:ext cx="44005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There are 5 fruits, so we have 5! on top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466836" y="6107668"/>
            <a:ext cx="5697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apples are repeats, so we have 2! at the bottom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7463" cy="6000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I) Permutations with Similar objects:</a:t>
            </a:r>
            <a:endParaRPr lang="en-CA" dirty="0"/>
          </a:p>
        </p:txBody>
      </p:sp>
      <p:sp>
        <p:nvSpPr>
          <p:cNvPr id="3090" name="Content Placeholder 2"/>
          <p:cNvSpPr>
            <a:spLocks noGrp="1"/>
          </p:cNvSpPr>
          <p:nvPr>
            <p:ph sz="quarter" idx="1"/>
          </p:nvPr>
        </p:nvSpPr>
        <p:spPr>
          <a:xfrm>
            <a:off x="322263" y="941388"/>
            <a:ext cx="7575550" cy="28368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100" smtClean="0"/>
              <a:t>If there are “</a:t>
            </a:r>
            <a:r>
              <a:rPr lang="en-CA" i="1" smtClean="0">
                <a:solidFill>
                  <a:srgbClr val="FF0000"/>
                </a:solidFill>
              </a:rPr>
              <a:t>n</a:t>
            </a:r>
            <a:r>
              <a:rPr lang="en-CA" sz="2100" smtClean="0"/>
              <a:t>” objects in total, and there are:</a:t>
            </a:r>
          </a:p>
          <a:p>
            <a:pPr>
              <a:buFont typeface="Wingdings" pitchFamily="2" charset="2"/>
              <a:buNone/>
            </a:pPr>
            <a:r>
              <a:rPr lang="en-CA" sz="2100" smtClean="0"/>
              <a:t>    “</a:t>
            </a:r>
            <a:r>
              <a:rPr lang="en-CA" i="1" smtClean="0">
                <a:solidFill>
                  <a:srgbClr val="FF0000"/>
                </a:solidFill>
              </a:rPr>
              <a:t>a</a:t>
            </a:r>
            <a:r>
              <a:rPr lang="en-CA" sz="2100" smtClean="0"/>
              <a:t>” similar objects from the first group, </a:t>
            </a:r>
          </a:p>
          <a:p>
            <a:pPr>
              <a:buFont typeface="Wingdings" pitchFamily="2" charset="2"/>
              <a:buNone/>
            </a:pPr>
            <a:r>
              <a:rPr lang="en-CA" sz="2100" smtClean="0"/>
              <a:t>    “</a:t>
            </a:r>
            <a:r>
              <a:rPr lang="en-CA" i="1" smtClean="0">
                <a:solidFill>
                  <a:srgbClr val="FF0000"/>
                </a:solidFill>
              </a:rPr>
              <a:t>b</a:t>
            </a:r>
            <a:r>
              <a:rPr lang="en-CA" sz="2100" smtClean="0"/>
              <a:t>” similar objects from the next group, </a:t>
            </a:r>
          </a:p>
          <a:p>
            <a:pPr>
              <a:buFont typeface="Wingdings" pitchFamily="2" charset="2"/>
              <a:buNone/>
            </a:pPr>
            <a:r>
              <a:rPr lang="en-CA" sz="2100" smtClean="0"/>
              <a:t>    “</a:t>
            </a:r>
            <a:r>
              <a:rPr lang="en-CA" i="1" smtClean="0">
                <a:solidFill>
                  <a:srgbClr val="FF0000"/>
                </a:solidFill>
              </a:rPr>
              <a:t>c</a:t>
            </a:r>
            <a:r>
              <a:rPr lang="en-CA" sz="2100" smtClean="0"/>
              <a:t>” similar objects from another group, and so on.... </a:t>
            </a:r>
          </a:p>
          <a:p>
            <a:pPr>
              <a:buFont typeface="Wingdings" pitchFamily="2" charset="2"/>
              <a:buNone/>
            </a:pPr>
            <a:r>
              <a:rPr lang="en-CA" sz="2100" smtClean="0"/>
              <a:t/>
            </a:r>
            <a:br>
              <a:rPr lang="en-CA" sz="2100" smtClean="0"/>
            </a:br>
            <a:r>
              <a:rPr lang="en-CA" sz="2100" smtClean="0"/>
              <a:t>the total number of permutations will be: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078538" y="2809875"/>
          <a:ext cx="181292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4" imgW="723600" imgH="393480" progId="Equation.DSMT4">
                  <p:embed/>
                </p:oleObj>
              </mc:Choice>
              <mc:Fallback>
                <p:oleObj name="Equation" r:id="rId4" imgW="7236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8538" y="2809875"/>
                        <a:ext cx="1812925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956300" y="2782888"/>
            <a:ext cx="2032000" cy="1063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47650" y="3846513"/>
            <a:ext cx="79152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100" dirty="0">
                <a:latin typeface="+mn-lt"/>
              </a:rPr>
              <a:t>Ex: Suppose there are 3 kings, 2 queen’s, 1 jack, and 4 aces.  How many different </a:t>
            </a:r>
            <a:r>
              <a:rPr lang="en-CA" sz="2100" dirty="0" smtClean="0">
                <a:latin typeface="+mn-lt"/>
              </a:rPr>
              <a:t>ways can we arrange these 10 cards?</a:t>
            </a:r>
            <a:endParaRPr lang="en-CA" sz="2100" dirty="0">
              <a:latin typeface="+mn-lt"/>
            </a:endParaRPr>
          </a:p>
        </p:txBody>
      </p:sp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339725" y="4656138"/>
          <a:ext cx="52228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6" imgW="241200" imgH="139680" progId="Equation.DSMT4">
                  <p:embed/>
                </p:oleObj>
              </mc:Choice>
              <mc:Fallback>
                <p:oleObj name="Equation" r:id="rId6" imgW="241200" imgH="139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4656138"/>
                        <a:ext cx="522288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344488" y="5103813"/>
          <a:ext cx="5222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8" imgW="241200" imgH="139680" progId="Equation.DSMT4">
                  <p:embed/>
                </p:oleObj>
              </mc:Choice>
              <mc:Fallback>
                <p:oleObj name="Equation" r:id="rId8" imgW="241200" imgH="139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5103813"/>
                        <a:ext cx="522287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7"/>
          <p:cNvGraphicFramePr>
            <a:graphicFrameLocks noChangeAspect="1"/>
          </p:cNvGraphicFramePr>
          <p:nvPr/>
        </p:nvGraphicFramePr>
        <p:xfrm>
          <a:off x="361950" y="5508625"/>
          <a:ext cx="5222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10" imgW="241200" imgH="177480" progId="Equation.DSMT4">
                  <p:embed/>
                </p:oleObj>
              </mc:Choice>
              <mc:Fallback>
                <p:oleObj name="Equation" r:id="rId10" imgW="24120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5508625"/>
                        <a:ext cx="522288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8"/>
          <p:cNvGraphicFramePr>
            <a:graphicFrameLocks noChangeAspect="1"/>
          </p:cNvGraphicFramePr>
          <p:nvPr/>
        </p:nvGraphicFramePr>
        <p:xfrm>
          <a:off x="366713" y="5969000"/>
          <a:ext cx="5207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12" imgW="241200" imgH="139680" progId="Equation.DSMT4">
                  <p:embed/>
                </p:oleObj>
              </mc:Choice>
              <mc:Fallback>
                <p:oleObj name="Equation" r:id="rId12" imgW="241200" imgH="139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5969000"/>
                        <a:ext cx="5207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TextBox 12"/>
          <p:cNvSpPr txBox="1">
            <a:spLocks noChangeArrowheads="1"/>
          </p:cNvSpPr>
          <p:nvPr/>
        </p:nvSpPr>
        <p:spPr bwMode="auto">
          <a:xfrm>
            <a:off x="1600200" y="4584700"/>
            <a:ext cx="240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Total number of cards</a:t>
            </a:r>
          </a:p>
        </p:txBody>
      </p:sp>
      <p:graphicFrame>
        <p:nvGraphicFramePr>
          <p:cNvPr id="3079" name="Object 13"/>
          <p:cNvGraphicFramePr>
            <a:graphicFrameLocks noChangeAspect="1"/>
          </p:cNvGraphicFramePr>
          <p:nvPr/>
        </p:nvGraphicFramePr>
        <p:xfrm>
          <a:off x="908050" y="4605338"/>
          <a:ext cx="3857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14" imgW="177480" imgH="177480" progId="Equation.DSMT4">
                  <p:embed/>
                </p:oleObj>
              </mc:Choice>
              <mc:Fallback>
                <p:oleObj name="Equation" r:id="rId14" imgW="17748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4605338"/>
                        <a:ext cx="3857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TextBox 14"/>
          <p:cNvSpPr txBox="1">
            <a:spLocks noChangeArrowheads="1"/>
          </p:cNvSpPr>
          <p:nvPr/>
        </p:nvSpPr>
        <p:spPr bwMode="auto">
          <a:xfrm>
            <a:off x="1604963" y="5006975"/>
            <a:ext cx="186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kings</a:t>
            </a:r>
          </a:p>
        </p:txBody>
      </p:sp>
      <p:graphicFrame>
        <p:nvGraphicFramePr>
          <p:cNvPr id="3080" name="Object 14"/>
          <p:cNvGraphicFramePr>
            <a:graphicFrameLocks noChangeAspect="1"/>
          </p:cNvGraphicFramePr>
          <p:nvPr/>
        </p:nvGraphicFramePr>
        <p:xfrm>
          <a:off x="315913" y="6242050"/>
          <a:ext cx="549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16" imgW="253800" imgH="177480" progId="Equation.DSMT4">
                  <p:embed/>
                </p:oleObj>
              </mc:Choice>
              <mc:Fallback>
                <p:oleObj name="Equation" r:id="rId16" imgW="25380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6242050"/>
                        <a:ext cx="549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"/>
          <p:cNvSpPr txBox="1">
            <a:spLocks noChangeArrowheads="1"/>
          </p:cNvSpPr>
          <p:nvPr/>
        </p:nvSpPr>
        <p:spPr bwMode="auto">
          <a:xfrm>
            <a:off x="1622425" y="5468938"/>
            <a:ext cx="2082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queens</a:t>
            </a:r>
          </a:p>
        </p:txBody>
      </p:sp>
      <p:sp>
        <p:nvSpPr>
          <p:cNvPr id="3096" name="TextBox 17"/>
          <p:cNvSpPr txBox="1">
            <a:spLocks noChangeArrowheads="1"/>
          </p:cNvSpPr>
          <p:nvPr/>
        </p:nvSpPr>
        <p:spPr bwMode="auto">
          <a:xfrm>
            <a:off x="1600200" y="5916613"/>
            <a:ext cx="1851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jacks</a:t>
            </a:r>
          </a:p>
        </p:txBody>
      </p:sp>
      <p:sp>
        <p:nvSpPr>
          <p:cNvPr id="3097" name="TextBox 18"/>
          <p:cNvSpPr txBox="1">
            <a:spLocks noChangeArrowheads="1"/>
          </p:cNvSpPr>
          <p:nvPr/>
        </p:nvSpPr>
        <p:spPr bwMode="auto">
          <a:xfrm>
            <a:off x="1617663" y="6297613"/>
            <a:ext cx="1814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aces</a:t>
            </a:r>
          </a:p>
        </p:txBody>
      </p:sp>
      <p:graphicFrame>
        <p:nvGraphicFramePr>
          <p:cNvPr id="3081" name="Object 15"/>
          <p:cNvGraphicFramePr>
            <a:graphicFrameLocks noChangeAspect="1"/>
          </p:cNvGraphicFramePr>
          <p:nvPr/>
        </p:nvGraphicFramePr>
        <p:xfrm>
          <a:off x="941388" y="5040313"/>
          <a:ext cx="2492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5040313"/>
                        <a:ext cx="2492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6"/>
          <p:cNvGraphicFramePr>
            <a:graphicFrameLocks noChangeAspect="1"/>
          </p:cNvGraphicFramePr>
          <p:nvPr/>
        </p:nvGraphicFramePr>
        <p:xfrm>
          <a:off x="935038" y="5514975"/>
          <a:ext cx="2762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5514975"/>
                        <a:ext cx="2762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7"/>
          <p:cNvGraphicFramePr>
            <a:graphicFrameLocks noChangeAspect="1"/>
          </p:cNvGraphicFramePr>
          <p:nvPr/>
        </p:nvGraphicFramePr>
        <p:xfrm>
          <a:off x="955675" y="5949950"/>
          <a:ext cx="1920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22" imgW="88560" imgH="164880" progId="Equation.DSMT4">
                  <p:embed/>
                </p:oleObj>
              </mc:Choice>
              <mc:Fallback>
                <p:oleObj name="Equation" r:id="rId22" imgW="8856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5949950"/>
                        <a:ext cx="192088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8"/>
          <p:cNvGraphicFramePr>
            <a:graphicFrameLocks noChangeAspect="1"/>
          </p:cNvGraphicFramePr>
          <p:nvPr/>
        </p:nvGraphicFramePr>
        <p:xfrm>
          <a:off x="895350" y="6291263"/>
          <a:ext cx="2730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6291263"/>
                        <a:ext cx="2730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TextBox 23"/>
          <p:cNvSpPr txBox="1">
            <a:spLocks noChangeArrowheads="1"/>
          </p:cNvSpPr>
          <p:nvPr/>
        </p:nvSpPr>
        <p:spPr bwMode="auto">
          <a:xfrm>
            <a:off x="4522788" y="4657725"/>
            <a:ext cx="3236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Total number of permutations:</a:t>
            </a:r>
          </a:p>
        </p:txBody>
      </p:sp>
      <p:graphicFrame>
        <p:nvGraphicFramePr>
          <p:cNvPr id="3085" name="Object 19"/>
          <p:cNvGraphicFramePr>
            <a:graphicFrameLocks noChangeAspect="1"/>
          </p:cNvGraphicFramePr>
          <p:nvPr/>
        </p:nvGraphicFramePr>
        <p:xfrm>
          <a:off x="3946525" y="5145088"/>
          <a:ext cx="96361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26" imgW="444240" imgH="393480" progId="Equation.DSMT4">
                  <p:embed/>
                </p:oleObj>
              </mc:Choice>
              <mc:Fallback>
                <p:oleObj name="Equation" r:id="rId26" imgW="44424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525" y="5145088"/>
                        <a:ext cx="963613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20"/>
          <p:cNvGraphicFramePr>
            <a:graphicFrameLocks noChangeAspect="1"/>
          </p:cNvGraphicFramePr>
          <p:nvPr/>
        </p:nvGraphicFramePr>
        <p:xfrm>
          <a:off x="4981575" y="5195888"/>
          <a:ext cx="2878138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28" imgW="1511280" imgH="444240" progId="Equation.DSMT4">
                  <p:embed/>
                </p:oleObj>
              </mc:Choice>
              <mc:Fallback>
                <p:oleObj name="Equation" r:id="rId28" imgW="1511280" imgH="4442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575" y="5195888"/>
                        <a:ext cx="2878138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 rot="10800000" flipV="1">
            <a:off x="7570788" y="5270500"/>
            <a:ext cx="268287" cy="24288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7335837" y="5659438"/>
            <a:ext cx="258763" cy="2365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7" name="Object 21"/>
          <p:cNvGraphicFramePr>
            <a:graphicFrameLocks noChangeAspect="1"/>
          </p:cNvGraphicFramePr>
          <p:nvPr/>
        </p:nvGraphicFramePr>
        <p:xfrm>
          <a:off x="3806825" y="6232525"/>
          <a:ext cx="2032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30" imgW="1066680" imgH="177480" progId="Equation.DSMT4">
                  <p:embed/>
                </p:oleObj>
              </mc:Choice>
              <mc:Fallback>
                <p:oleObj name="Equation" r:id="rId30" imgW="1066680" imgH="177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6232525"/>
                        <a:ext cx="20320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22"/>
          <p:cNvGraphicFramePr>
            <a:graphicFrameLocks noChangeAspect="1"/>
          </p:cNvGraphicFramePr>
          <p:nvPr/>
        </p:nvGraphicFramePr>
        <p:xfrm>
          <a:off x="5880100" y="6132513"/>
          <a:ext cx="14938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32" imgW="533160" imgH="177480" progId="Equation.DSMT4">
                  <p:embed/>
                </p:oleObj>
              </mc:Choice>
              <mc:Fallback>
                <p:oleObj name="Equation" r:id="rId32" imgW="53316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6132513"/>
                        <a:ext cx="149383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 rot="10800000" flipV="1">
            <a:off x="6754813" y="5289550"/>
            <a:ext cx="268287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5578476" y="5662612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918994" y="5668169"/>
            <a:ext cx="260350" cy="2365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6058694" y="5255419"/>
            <a:ext cx="258763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640513" y="5676900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4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093" grpId="0"/>
      <p:bldP spid="3094" grpId="0"/>
      <p:bldP spid="3095" grpId="0"/>
      <p:bldP spid="3096" grpId="0"/>
      <p:bldP spid="3097" grpId="0"/>
      <p:bldP spid="3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274638"/>
            <a:ext cx="868045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sz="2100" cap="none" smtClean="0"/>
              <a:t>EX: </a:t>
            </a:r>
            <a:r>
              <a:rPr lang="en-US" sz="2100" cap="none" smtClean="0"/>
              <a:t>DETERMINE THE NUMBER OF PERMUTATIONS WITH ALL THE LETTERS IN EACH OF THE FOLLOWING WORDS.</a:t>
            </a:r>
            <a:r>
              <a:rPr lang="en-US" sz="2400" cap="none" smtClean="0"/>
              <a:t/>
            </a:r>
            <a:br>
              <a:rPr lang="en-US" sz="2400" cap="none" smtClean="0"/>
            </a:br>
            <a:endParaRPr lang="en-CA" sz="2400" cap="none" smtClean="0"/>
          </a:p>
        </p:txBody>
      </p:sp>
      <p:sp>
        <p:nvSpPr>
          <p:cNvPr id="4124" name="Content Placeholder 2"/>
          <p:cNvSpPr>
            <a:spLocks noGrp="1"/>
          </p:cNvSpPr>
          <p:nvPr>
            <p:ph sz="quarter" idx="1"/>
          </p:nvPr>
        </p:nvSpPr>
        <p:spPr>
          <a:xfrm>
            <a:off x="349250" y="1236663"/>
            <a:ext cx="3927475" cy="306705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itchFamily="2" charset="2"/>
              <a:buAutoNum type="alphaLcParenR"/>
            </a:pPr>
            <a:r>
              <a:rPr lang="en-CA" smtClean="0"/>
              <a:t>BOOKKEEPER</a:t>
            </a:r>
          </a:p>
          <a:p>
            <a:pPr marL="457200" indent="-457200">
              <a:buFont typeface="Wingdings" pitchFamily="2" charset="2"/>
              <a:buAutoNum type="alphaLcParenR"/>
            </a:pPr>
            <a:endParaRPr lang="en-CA" smtClean="0"/>
          </a:p>
          <a:p>
            <a:pPr marL="457200" indent="-457200">
              <a:buFont typeface="Wingdings" pitchFamily="2" charset="2"/>
              <a:buAutoNum type="alphaLcParenR"/>
            </a:pPr>
            <a:endParaRPr lang="en-CA" smtClean="0"/>
          </a:p>
          <a:p>
            <a:pPr marL="457200" indent="-457200">
              <a:buFont typeface="Wingdings" pitchFamily="2" charset="2"/>
              <a:buAutoNum type="alphaLcParenR"/>
            </a:pPr>
            <a:endParaRPr lang="en-CA" smtClean="0"/>
          </a:p>
          <a:p>
            <a:pPr marL="457200" indent="-457200">
              <a:buFont typeface="Wingdings" pitchFamily="2" charset="2"/>
              <a:buAutoNum type="alphaLcParenR"/>
            </a:pPr>
            <a:endParaRPr lang="en-CA" smtClean="0"/>
          </a:p>
          <a:p>
            <a:pPr marL="457200" indent="-457200">
              <a:buFont typeface="Wingdings" pitchFamily="2" charset="2"/>
              <a:buAutoNum type="alphaLcParenR"/>
            </a:pPr>
            <a:endParaRPr lang="en-CA" smtClean="0"/>
          </a:p>
          <a:p>
            <a:pPr marL="457200" indent="-457200">
              <a:buFont typeface="Wingdings" pitchFamily="2" charset="2"/>
              <a:buAutoNum type="alphaLcParenR"/>
            </a:pPr>
            <a:r>
              <a:rPr lang="en-CA" smtClean="0"/>
              <a:t>BOOMSHAKALAKA</a:t>
            </a:r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366713" y="1697038"/>
          <a:ext cx="522287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4" imgW="241200" imgH="139680" progId="Equation.DSMT4">
                  <p:embed/>
                </p:oleObj>
              </mc:Choice>
              <mc:Fallback>
                <p:oleObj name="Equation" r:id="rId4" imgW="241200" imgH="139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697038"/>
                        <a:ext cx="522287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71475" y="2144713"/>
          <a:ext cx="522288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6" imgW="241200" imgH="139680" progId="Equation.DSMT4">
                  <p:embed/>
                </p:oleObj>
              </mc:Choice>
              <mc:Fallback>
                <p:oleObj name="Equation" r:id="rId6" imgW="241200" imgH="139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2144713"/>
                        <a:ext cx="522288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388938" y="2549525"/>
          <a:ext cx="522287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8" imgW="241200" imgH="177480" progId="Equation.DSMT4">
                  <p:embed/>
                </p:oleObj>
              </mc:Choice>
              <mc:Fallback>
                <p:oleObj name="Equation" r:id="rId8" imgW="24120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2549525"/>
                        <a:ext cx="522287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393700" y="3009900"/>
          <a:ext cx="5207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10" imgW="241200" imgH="139680" progId="Equation.DSMT4">
                  <p:embed/>
                </p:oleObj>
              </mc:Choice>
              <mc:Fallback>
                <p:oleObj name="Equation" r:id="rId10" imgW="241200" imgH="139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009900"/>
                        <a:ext cx="5207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1627188" y="1625600"/>
            <a:ext cx="2466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Total number of letters</a:t>
            </a:r>
          </a:p>
        </p:txBody>
      </p:sp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935038" y="1646238"/>
          <a:ext cx="3857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12" imgW="177480" imgH="177480" progId="Equation.DSMT4">
                  <p:embed/>
                </p:oleObj>
              </mc:Choice>
              <mc:Fallback>
                <p:oleObj name="Equation" r:id="rId12" imgW="17748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646238"/>
                        <a:ext cx="3857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1631950" y="2047875"/>
            <a:ext cx="164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B’s</a:t>
            </a:r>
          </a:p>
        </p:txBody>
      </p:sp>
      <p:graphicFrame>
        <p:nvGraphicFramePr>
          <p:cNvPr id="11" name="Object 14"/>
          <p:cNvGraphicFramePr>
            <a:graphicFrameLocks noChangeAspect="1"/>
          </p:cNvGraphicFramePr>
          <p:nvPr/>
        </p:nvGraphicFramePr>
        <p:xfrm>
          <a:off x="342900" y="3309938"/>
          <a:ext cx="549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14" imgW="253800" imgH="177480" progId="Equation.DSMT4">
                  <p:embed/>
                </p:oleObj>
              </mc:Choice>
              <mc:Fallback>
                <p:oleObj name="Equation" r:id="rId14" imgW="25380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3309938"/>
                        <a:ext cx="549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1649413" y="2509838"/>
            <a:ext cx="1668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O’s</a:t>
            </a: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1681163" y="2944813"/>
            <a:ext cx="164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K’s</a:t>
            </a: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644650" y="333851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E’s</a:t>
            </a:r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995363" y="2093913"/>
          <a:ext cx="1952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16" imgW="88560" imgH="164880" progId="Equation.DSMT4">
                  <p:embed/>
                </p:oleObj>
              </mc:Choice>
              <mc:Fallback>
                <p:oleObj name="Equation" r:id="rId16" imgW="88560" imgH="1648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093913"/>
                        <a:ext cx="195262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962025" y="2555875"/>
          <a:ext cx="2762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2555875"/>
                        <a:ext cx="2762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941388" y="2990850"/>
          <a:ext cx="27463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2990850"/>
                        <a:ext cx="274637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8"/>
          <p:cNvGraphicFramePr>
            <a:graphicFrameLocks noChangeAspect="1"/>
          </p:cNvGraphicFramePr>
          <p:nvPr/>
        </p:nvGraphicFramePr>
        <p:xfrm>
          <a:off x="935038" y="3317875"/>
          <a:ext cx="2460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317875"/>
                        <a:ext cx="246062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06925" y="1204913"/>
            <a:ext cx="38274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“P” and “R” each have only one, so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you can just neglect them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21163" y="1936750"/>
            <a:ext cx="3852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The number of permutations will be:</a:t>
            </a:r>
          </a:p>
        </p:txBody>
      </p:sp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3756025" y="2347913"/>
          <a:ext cx="9652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Equation" r:id="rId24" imgW="444240" imgH="393480" progId="Equation.DSMT4">
                  <p:embed/>
                </p:oleObj>
              </mc:Choice>
              <mc:Fallback>
                <p:oleObj name="Equation" r:id="rId24" imgW="44424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2347913"/>
                        <a:ext cx="965200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/>
          <p:cNvGraphicFramePr>
            <a:graphicFrameLocks noChangeAspect="1"/>
          </p:cNvGraphicFramePr>
          <p:nvPr/>
        </p:nvGraphicFramePr>
        <p:xfrm>
          <a:off x="4746625" y="2398713"/>
          <a:ext cx="3240088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Equation" r:id="rId26" imgW="1701720" imgH="444240" progId="Equation.DSMT4">
                  <p:embed/>
                </p:oleObj>
              </mc:Choice>
              <mc:Fallback>
                <p:oleObj name="Equation" r:id="rId26" imgW="1701720" imgH="4442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2398713"/>
                        <a:ext cx="3240088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rot="10800000" flipV="1">
            <a:off x="7624763" y="2447925"/>
            <a:ext cx="268287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7092951" y="2874962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 flipV="1">
            <a:off x="7278688" y="2465388"/>
            <a:ext cx="269875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730876" y="2870200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452394" y="2880519"/>
            <a:ext cx="260350" cy="2365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14"/>
          <p:cNvGraphicFramePr>
            <a:graphicFrameLocks noChangeAspect="1"/>
          </p:cNvGraphicFramePr>
          <p:nvPr/>
        </p:nvGraphicFramePr>
        <p:xfrm>
          <a:off x="4754563" y="3219450"/>
          <a:ext cx="15033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Equation" r:id="rId28" imgW="609480" imgH="177480" progId="Equation.DSMT4">
                  <p:embed/>
                </p:oleObj>
              </mc:Choice>
              <mc:Fallback>
                <p:oleObj name="Equation" r:id="rId28" imgW="60948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3219450"/>
                        <a:ext cx="15033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5"/>
          <p:cNvGraphicFramePr>
            <a:graphicFrameLocks noChangeAspect="1"/>
          </p:cNvGraphicFramePr>
          <p:nvPr/>
        </p:nvGraphicFramePr>
        <p:xfrm>
          <a:off x="290513" y="4418013"/>
          <a:ext cx="522287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Equation" r:id="rId30" imgW="241200" imgH="139680" progId="Equation.DSMT4">
                  <p:embed/>
                </p:oleObj>
              </mc:Choice>
              <mc:Fallback>
                <p:oleObj name="Equation" r:id="rId30" imgW="241200" imgH="1396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4418013"/>
                        <a:ext cx="522287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6"/>
          <p:cNvGraphicFramePr>
            <a:graphicFrameLocks noChangeAspect="1"/>
          </p:cNvGraphicFramePr>
          <p:nvPr/>
        </p:nvGraphicFramePr>
        <p:xfrm>
          <a:off x="858838" y="4367213"/>
          <a:ext cx="3857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Equation" r:id="rId31" imgW="177480" imgH="177480" progId="Equation.DSMT4">
                  <p:embed/>
                </p:oleObj>
              </mc:Choice>
              <mc:Fallback>
                <p:oleObj name="Equation" r:id="rId31" imgW="17748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4367213"/>
                        <a:ext cx="3857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277813" y="4835525"/>
          <a:ext cx="5222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Equation" r:id="rId33" imgW="241200" imgH="139680" progId="Equation.DSMT4">
                  <p:embed/>
                </p:oleObj>
              </mc:Choice>
              <mc:Fallback>
                <p:oleObj name="Equation" r:id="rId33" imgW="241200" imgH="1396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4835525"/>
                        <a:ext cx="52228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295275" y="5240338"/>
          <a:ext cx="5222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Equation" r:id="rId34" imgW="241200" imgH="177480" progId="Equation.DSMT4">
                  <p:embed/>
                </p:oleObj>
              </mc:Choice>
              <mc:Fallback>
                <p:oleObj name="Equation" r:id="rId34" imgW="24120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5240338"/>
                        <a:ext cx="522288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300038" y="5700713"/>
          <a:ext cx="5207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Equation" r:id="rId35" imgW="241200" imgH="139680" progId="Equation.DSMT4">
                  <p:embed/>
                </p:oleObj>
              </mc:Choice>
              <mc:Fallback>
                <p:oleObj name="Equation" r:id="rId35" imgW="241200" imgH="1396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5700713"/>
                        <a:ext cx="5207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1"/>
          <p:cNvGraphicFramePr>
            <a:graphicFrameLocks noChangeAspect="1"/>
          </p:cNvGraphicFramePr>
          <p:nvPr/>
        </p:nvGraphicFramePr>
        <p:xfrm>
          <a:off x="831850" y="4779963"/>
          <a:ext cx="2762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Equation" r:id="rId36" imgW="126720" imgH="164880" progId="Equation.DSMT4">
                  <p:embed/>
                </p:oleObj>
              </mc:Choice>
              <mc:Fallback>
                <p:oleObj name="Equation" r:id="rId36" imgW="126720" imgH="1648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4779963"/>
                        <a:ext cx="276225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1263650" y="4719638"/>
            <a:ext cx="1668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O’s</a:t>
            </a:r>
          </a:p>
        </p:txBody>
      </p:sp>
      <p:sp>
        <p:nvSpPr>
          <p:cNvPr id="40" name="TextBox 17"/>
          <p:cNvSpPr txBox="1">
            <a:spLocks noChangeArrowheads="1"/>
          </p:cNvSpPr>
          <p:nvPr/>
        </p:nvSpPr>
        <p:spPr bwMode="auto">
          <a:xfrm>
            <a:off x="1255713" y="5235575"/>
            <a:ext cx="1641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A’s</a:t>
            </a:r>
          </a:p>
        </p:txBody>
      </p:sp>
      <p:graphicFrame>
        <p:nvGraphicFramePr>
          <p:cNvPr id="41" name="Object 22"/>
          <p:cNvGraphicFramePr>
            <a:graphicFrameLocks noChangeAspect="1"/>
          </p:cNvGraphicFramePr>
          <p:nvPr/>
        </p:nvGraphicFramePr>
        <p:xfrm>
          <a:off x="849313" y="5268913"/>
          <a:ext cx="2762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Equation" r:id="rId37" imgW="126720" imgH="164880" progId="Equation.DSMT4">
                  <p:embed/>
                </p:oleObj>
              </mc:Choice>
              <mc:Fallback>
                <p:oleObj name="Equation" r:id="rId37" imgW="126720" imgH="1648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268913"/>
                        <a:ext cx="276225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17"/>
          <p:cNvSpPr txBox="1">
            <a:spLocks noChangeArrowheads="1"/>
          </p:cNvSpPr>
          <p:nvPr/>
        </p:nvSpPr>
        <p:spPr bwMode="auto">
          <a:xfrm>
            <a:off x="1268413" y="565150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Number of K’s</a:t>
            </a:r>
          </a:p>
        </p:txBody>
      </p:sp>
      <p:graphicFrame>
        <p:nvGraphicFramePr>
          <p:cNvPr id="43" name="Object 23"/>
          <p:cNvGraphicFramePr>
            <a:graphicFrameLocks noChangeAspect="1"/>
          </p:cNvGraphicFramePr>
          <p:nvPr/>
        </p:nvGraphicFramePr>
        <p:xfrm>
          <a:off x="854075" y="5635625"/>
          <a:ext cx="2762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" name="Equation" r:id="rId39" imgW="126720" imgH="164880" progId="Equation.DSMT4">
                  <p:embed/>
                </p:oleObj>
              </mc:Choice>
              <mc:Fallback>
                <p:oleObj name="Equation" r:id="rId39" imgW="126720" imgH="1648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635625"/>
                        <a:ext cx="2762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20650" y="6172200"/>
            <a:ext cx="367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Neglect the letters with no repeats</a:t>
            </a:r>
          </a:p>
        </p:txBody>
      </p:sp>
      <p:graphicFrame>
        <p:nvGraphicFramePr>
          <p:cNvPr id="45" name="Object 24"/>
          <p:cNvGraphicFramePr>
            <a:graphicFrameLocks noChangeAspect="1"/>
          </p:cNvGraphicFramePr>
          <p:nvPr/>
        </p:nvGraphicFramePr>
        <p:xfrm>
          <a:off x="3422650" y="4422775"/>
          <a:ext cx="99377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9" name="Equation" r:id="rId41" imgW="457200" imgH="393480" progId="Equation.DSMT4">
                  <p:embed/>
                </p:oleObj>
              </mc:Choice>
              <mc:Fallback>
                <p:oleObj name="Equation" r:id="rId41" imgW="45720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4422775"/>
                        <a:ext cx="99377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5"/>
          <p:cNvGraphicFramePr>
            <a:graphicFrameLocks noChangeAspect="1"/>
          </p:cNvGraphicFramePr>
          <p:nvPr/>
        </p:nvGraphicFramePr>
        <p:xfrm>
          <a:off x="4340225" y="4473575"/>
          <a:ext cx="43037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" name="Equation" r:id="rId43" imgW="2260440" imgH="444240" progId="Equation.DSMT4">
                  <p:embed/>
                </p:oleObj>
              </mc:Choice>
              <mc:Fallback>
                <p:oleObj name="Equation" r:id="rId43" imgW="2260440" imgH="4442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4473575"/>
                        <a:ext cx="4303713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rot="10800000" flipV="1">
            <a:off x="8328025" y="4549775"/>
            <a:ext cx="269875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192962" y="4951413"/>
            <a:ext cx="258763" cy="2365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5870576" y="4946650"/>
            <a:ext cx="258762" cy="2365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6591301" y="4954587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V="1">
            <a:off x="7566025" y="4513263"/>
            <a:ext cx="269875" cy="24288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6845300" y="4532313"/>
            <a:ext cx="268288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74" name="Object 21"/>
          <p:cNvGraphicFramePr>
            <a:graphicFrameLocks noChangeAspect="1"/>
          </p:cNvGraphicFramePr>
          <p:nvPr/>
        </p:nvGraphicFramePr>
        <p:xfrm>
          <a:off x="4397375" y="5534025"/>
          <a:ext cx="34591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1" name="Equation" r:id="rId45" imgW="1815840" imgH="177480" progId="Equation.DSMT4">
                  <p:embed/>
                </p:oleObj>
              </mc:Choice>
              <mc:Fallback>
                <p:oleObj name="Equation" r:id="rId45" imgW="1815840" imgH="1774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5" y="5534025"/>
                        <a:ext cx="3459163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7"/>
          <p:cNvGraphicFramePr>
            <a:graphicFrameLocks noChangeAspect="1"/>
          </p:cNvGraphicFramePr>
          <p:nvPr/>
        </p:nvGraphicFramePr>
        <p:xfrm>
          <a:off x="4367213" y="6011863"/>
          <a:ext cx="20081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2" name="Equation" r:id="rId47" imgW="863280" imgH="203040" progId="Equation.DSMT4">
                  <p:embed/>
                </p:oleObj>
              </mc:Choice>
              <mc:Fallback>
                <p:oleObj name="Equation" r:id="rId47" imgW="863280" imgH="2030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6011863"/>
                        <a:ext cx="200818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9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53988"/>
            <a:ext cx="8686800" cy="1143000"/>
          </a:xfrm>
        </p:spPr>
        <p:txBody>
          <a:bodyPr/>
          <a:lstStyle/>
          <a:p>
            <a:pPr>
              <a:defRPr/>
            </a:pPr>
            <a:r>
              <a:rPr lang="en-CA" sz="2200" dirty="0" smtClean="0"/>
              <a:t>Jack is travelling from home to work.  Using the map provided, if jack can only travel east and south, how many different paths can he take?</a:t>
            </a:r>
            <a:endParaRPr lang="en-CA" sz="2200" dirty="0"/>
          </a:p>
        </p:txBody>
      </p:sp>
      <p:sp>
        <p:nvSpPr>
          <p:cNvPr id="195" name="Right Arrow 194"/>
          <p:cNvSpPr/>
          <p:nvPr/>
        </p:nvSpPr>
        <p:spPr>
          <a:xfrm>
            <a:off x="619125" y="1398588"/>
            <a:ext cx="1627188" cy="32226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196" name="Right Arrow 195"/>
          <p:cNvSpPr/>
          <p:nvPr/>
        </p:nvSpPr>
        <p:spPr>
          <a:xfrm rot="5400000">
            <a:off x="-363538" y="2352676"/>
            <a:ext cx="1427163" cy="32226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grpSp>
        <p:nvGrpSpPr>
          <p:cNvPr id="3" name="Group 197"/>
          <p:cNvGrpSpPr>
            <a:grpSpLocks/>
          </p:cNvGrpSpPr>
          <p:nvPr/>
        </p:nvGrpSpPr>
        <p:grpSpPr bwMode="auto">
          <a:xfrm>
            <a:off x="574675" y="1720850"/>
            <a:ext cx="5046663" cy="4494213"/>
            <a:chOff x="574846" y="1721223"/>
            <a:chExt cx="5046023" cy="4493559"/>
          </a:xfrm>
        </p:grpSpPr>
        <p:sp>
          <p:nvSpPr>
            <p:cNvPr id="24" name="Rectangle 23"/>
            <p:cNvSpPr/>
            <p:nvPr/>
          </p:nvSpPr>
          <p:spPr>
            <a:xfrm rot="5400000">
              <a:off x="2850243" y="-500206"/>
              <a:ext cx="361897" cy="485554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5005" y="1814872"/>
              <a:ext cx="363491" cy="415547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155795" y="1765667"/>
              <a:ext cx="363492" cy="417769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2851036" y="864052"/>
              <a:ext cx="363485" cy="48523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06587" y="1743445"/>
              <a:ext cx="363491" cy="41189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76433" y="3478330"/>
              <a:ext cx="1169839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5400000">
              <a:off x="2820084" y="2261644"/>
              <a:ext cx="363485" cy="478094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14525" y="3483092"/>
              <a:ext cx="1169840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079601" y="3487854"/>
              <a:ext cx="1169840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57377" y="1748207"/>
              <a:ext cx="363492" cy="446498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2599764" y="2160495"/>
              <a:ext cx="560294" cy="573740"/>
              <a:chOff x="2635624" y="1645025"/>
              <a:chExt cx="560294" cy="57374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2636099" y="1734314"/>
                <a:ext cx="268254" cy="24285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788480" y="1645427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928162" y="1731139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702765" y="1829550"/>
                <a:ext cx="269841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896416" y="1873993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Isosceles Triangle 48"/>
              <p:cNvSpPr/>
              <p:nvPr/>
            </p:nvSpPr>
            <p:spPr>
              <a:xfrm>
                <a:off x="2851972" y="1935896"/>
                <a:ext cx="93651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2958351" y="2075330"/>
              <a:ext cx="560294" cy="573740"/>
              <a:chOff x="2635624" y="1645025"/>
              <a:chExt cx="560294" cy="57374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636242" y="1735353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788623" y="1644879"/>
                <a:ext cx="268254" cy="24285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928305" y="1730591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702908" y="1829002"/>
                <a:ext cx="269841" cy="24285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896559" y="1873446"/>
                <a:ext cx="268254" cy="24285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Isosceles Triangle 13"/>
              <p:cNvSpPr/>
              <p:nvPr/>
            </p:nvSpPr>
            <p:spPr>
              <a:xfrm>
                <a:off x="2852115" y="1936936"/>
                <a:ext cx="93651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92" name="Straight Connector 91"/>
            <p:cNvCxnSpPr/>
            <p:nvPr/>
          </p:nvCxnSpPr>
          <p:spPr>
            <a:xfrm rot="16200000" flipH="1">
              <a:off x="530435" y="3906893"/>
              <a:ext cx="3590402" cy="0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2163764" y="3979907"/>
              <a:ext cx="3431676" cy="12698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3511384" y="3968797"/>
              <a:ext cx="3806271" cy="0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-1015594" y="3879910"/>
              <a:ext cx="3577704" cy="12698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962147" y="1911695"/>
              <a:ext cx="4295230" cy="0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 rot="5400000">
              <a:off x="2817703" y="3640186"/>
              <a:ext cx="363485" cy="47857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10800000" flipH="1" flipV="1">
              <a:off x="620878" y="6019547"/>
              <a:ext cx="4987292" cy="4762"/>
            </a:xfrm>
            <a:prstGeom prst="line">
              <a:avLst/>
            </a:prstGeom>
            <a:ln w="317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3692301" y="2118040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3692301" y="2243435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3706587" y="5706856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3706587" y="5830663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2139922" y="5706856"/>
              <a:ext cx="388889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2139922" y="5830663"/>
              <a:ext cx="388889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574846" y="5706856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574846" y="5830663"/>
              <a:ext cx="38730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2139922" y="2132326"/>
              <a:ext cx="388889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2139922" y="2256133"/>
              <a:ext cx="388889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968496" y="2111691"/>
              <a:ext cx="1169840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pSp>
          <p:nvGrpSpPr>
            <p:cNvPr id="16" name="Group 7"/>
            <p:cNvGrpSpPr>
              <a:grpSpLocks/>
            </p:cNvGrpSpPr>
            <p:nvPr/>
          </p:nvGrpSpPr>
          <p:grpSpPr bwMode="auto">
            <a:xfrm>
              <a:off x="941295" y="2111186"/>
              <a:ext cx="564776" cy="354107"/>
              <a:chOff x="5486400" y="1519518"/>
              <a:chExt cx="1237129" cy="66338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636385" y="1841614"/>
                <a:ext cx="938774" cy="336019"/>
              </a:xfrm>
              <a:prstGeom prst="rect">
                <a:avLst/>
              </a:prstGeom>
              <a:solidFill>
                <a:schemeClr val="accent1">
                  <a:lumMod val="50000"/>
                  <a:alpha val="7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Isosceles Triangle 5"/>
              <p:cNvSpPr/>
              <p:nvPr/>
            </p:nvSpPr>
            <p:spPr>
              <a:xfrm>
                <a:off x="5486877" y="1520464"/>
                <a:ext cx="1237790" cy="321150"/>
              </a:xfrm>
              <a:prstGeom prst="triangle">
                <a:avLst/>
              </a:prstGeom>
              <a:solidFill>
                <a:srgbClr val="FF0000">
                  <a:alpha val="7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747647" y="1936769"/>
                <a:ext cx="184279" cy="24681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5" name="Rectangle 34"/>
            <p:cNvSpPr/>
            <p:nvPr/>
          </p:nvSpPr>
          <p:spPr>
            <a:xfrm>
              <a:off x="4082776" y="2119628"/>
              <a:ext cx="1169840" cy="982519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531986" y="2114866"/>
              <a:ext cx="1169839" cy="98252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68496" y="4854492"/>
              <a:ext cx="1169840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31986" y="4859254"/>
              <a:ext cx="1169839" cy="9809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70078" y="4849731"/>
              <a:ext cx="1169840" cy="982519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pSp>
          <p:nvGrpSpPr>
            <p:cNvPr id="39" name="Group 159"/>
            <p:cNvGrpSpPr>
              <a:grpSpLocks/>
            </p:cNvGrpSpPr>
            <p:nvPr/>
          </p:nvGrpSpPr>
          <p:grpSpPr bwMode="auto">
            <a:xfrm>
              <a:off x="4558552" y="4693027"/>
              <a:ext cx="661595" cy="1050794"/>
              <a:chOff x="5741894" y="4572003"/>
              <a:chExt cx="661595" cy="1050794"/>
            </a:xfrm>
          </p:grpSpPr>
          <p:grpSp>
            <p:nvGrpSpPr>
              <p:cNvPr id="43" name="Group 73"/>
              <p:cNvGrpSpPr>
                <a:grpSpLocks/>
              </p:cNvGrpSpPr>
              <p:nvPr/>
            </p:nvGrpSpPr>
            <p:grpSpPr bwMode="auto">
              <a:xfrm>
                <a:off x="6064622" y="4572003"/>
                <a:ext cx="338867" cy="1046314"/>
                <a:chOff x="6225988" y="1048871"/>
                <a:chExt cx="510989" cy="1479176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225849" y="1048253"/>
                  <a:ext cx="512218" cy="147874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88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6266539" y="1102108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6501106" y="1106595"/>
                  <a:ext cx="186696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6271326" y="1335476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6491532" y="1326500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6261752" y="1541917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6496319" y="1546405"/>
                  <a:ext cx="186696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6266539" y="1775285"/>
                  <a:ext cx="189091" cy="172783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6501106" y="1779773"/>
                  <a:ext cx="186696" cy="172783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6261752" y="1983971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6496319" y="1988459"/>
                  <a:ext cx="186696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266539" y="2203876"/>
                  <a:ext cx="189091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6501106" y="2208364"/>
                  <a:ext cx="186696" cy="175026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0" name="Group 74"/>
              <p:cNvGrpSpPr>
                <a:grpSpLocks/>
              </p:cNvGrpSpPr>
              <p:nvPr/>
            </p:nvGrpSpPr>
            <p:grpSpPr bwMode="auto">
              <a:xfrm>
                <a:off x="5741894" y="5392269"/>
                <a:ext cx="658905" cy="230528"/>
                <a:chOff x="5907245" y="2031057"/>
                <a:chExt cx="829735" cy="496991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5907766" y="2030876"/>
                  <a:ext cx="829513" cy="49618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88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5967731" y="2345696"/>
                  <a:ext cx="101941" cy="174519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5971729" y="2075360"/>
                  <a:ext cx="137920" cy="109503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6213587" y="2075360"/>
                  <a:ext cx="137918" cy="109503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6457444" y="2078783"/>
                  <a:ext cx="135920" cy="109503"/>
                </a:xfrm>
                <a:prstGeom prst="rect">
                  <a:avLst/>
                </a:prstGeom>
                <a:solidFill>
                  <a:srgbClr val="FFFF00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CA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9" name="Group 15"/>
            <p:cNvGrpSpPr>
              <a:grpSpLocks/>
            </p:cNvGrpSpPr>
            <p:nvPr/>
          </p:nvGrpSpPr>
          <p:grpSpPr bwMode="auto">
            <a:xfrm>
              <a:off x="1308848" y="2268071"/>
              <a:ext cx="560294" cy="573740"/>
              <a:chOff x="2635624" y="1645025"/>
              <a:chExt cx="560294" cy="57374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634954" y="1734672"/>
                <a:ext cx="268254" cy="242851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27017" y="1731497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>
                <a:off x="2850827" y="1936254"/>
                <a:ext cx="93651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787335" y="1645785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701621" y="1829908"/>
                <a:ext cx="269841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895271" y="1820384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1" name="Group 49"/>
            <p:cNvGrpSpPr>
              <a:grpSpLocks/>
            </p:cNvGrpSpPr>
            <p:nvPr/>
          </p:nvGrpSpPr>
          <p:grpSpPr bwMode="auto">
            <a:xfrm>
              <a:off x="1636060" y="2030506"/>
              <a:ext cx="560294" cy="573740"/>
              <a:chOff x="2635624" y="1645025"/>
              <a:chExt cx="560294" cy="57374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2636313" y="1734147"/>
                <a:ext cx="268253" cy="242851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928376" y="1730972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2852186" y="1935729"/>
                <a:ext cx="93650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788694" y="1645260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702979" y="1829383"/>
                <a:ext cx="269841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896630" y="1819859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2" name="Group 160"/>
            <p:cNvGrpSpPr>
              <a:grpSpLocks/>
            </p:cNvGrpSpPr>
            <p:nvPr/>
          </p:nvGrpSpPr>
          <p:grpSpPr bwMode="auto">
            <a:xfrm>
              <a:off x="2456330" y="2070848"/>
              <a:ext cx="560294" cy="573740"/>
              <a:chOff x="2635624" y="1645025"/>
              <a:chExt cx="560294" cy="573740"/>
            </a:xfrm>
          </p:grpSpPr>
          <p:sp>
            <p:nvSpPr>
              <p:cNvPr id="162" name="Oval 161"/>
              <p:cNvSpPr/>
              <p:nvPr/>
            </p:nvSpPr>
            <p:spPr>
              <a:xfrm>
                <a:off x="2635089" y="1735074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927152" y="1730312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64" name="Isosceles Triangle 163"/>
              <p:cNvSpPr/>
              <p:nvPr/>
            </p:nvSpPr>
            <p:spPr>
              <a:xfrm>
                <a:off x="2850962" y="1936656"/>
                <a:ext cx="93650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2787470" y="1644599"/>
                <a:ext cx="268253" cy="242852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701756" y="1828722"/>
                <a:ext cx="269841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95406" y="1819198"/>
                <a:ext cx="268253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3" name="Group 167"/>
            <p:cNvGrpSpPr>
              <a:grpSpLocks/>
            </p:cNvGrpSpPr>
            <p:nvPr/>
          </p:nvGrpSpPr>
          <p:grpSpPr bwMode="auto">
            <a:xfrm>
              <a:off x="3240742" y="1954307"/>
              <a:ext cx="560294" cy="573740"/>
              <a:chOff x="2635624" y="1645025"/>
              <a:chExt cx="560294" cy="573740"/>
            </a:xfrm>
          </p:grpSpPr>
          <p:sp>
            <p:nvSpPr>
              <p:cNvPr id="169" name="Oval 168"/>
              <p:cNvSpPr/>
              <p:nvPr/>
            </p:nvSpPr>
            <p:spPr>
              <a:xfrm>
                <a:off x="2636390" y="1734157"/>
                <a:ext cx="268254" cy="242851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2928453" y="1730982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1" name="Isosceles Triangle 170"/>
              <p:cNvSpPr/>
              <p:nvPr/>
            </p:nvSpPr>
            <p:spPr>
              <a:xfrm>
                <a:off x="2852263" y="1935739"/>
                <a:ext cx="93651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2788771" y="1645270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703056" y="1829393"/>
                <a:ext cx="269841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896707" y="1819869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4" name="Group 174"/>
            <p:cNvGrpSpPr>
              <a:grpSpLocks/>
            </p:cNvGrpSpPr>
            <p:nvPr/>
          </p:nvGrpSpPr>
          <p:grpSpPr bwMode="auto">
            <a:xfrm>
              <a:off x="4052048" y="2375648"/>
              <a:ext cx="560294" cy="573740"/>
              <a:chOff x="2635624" y="1645025"/>
              <a:chExt cx="560294" cy="573740"/>
            </a:xfrm>
          </p:grpSpPr>
          <p:sp>
            <p:nvSpPr>
              <p:cNvPr id="176" name="Oval 175"/>
              <p:cNvSpPr/>
              <p:nvPr/>
            </p:nvSpPr>
            <p:spPr>
              <a:xfrm>
                <a:off x="2636194" y="1735030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928257" y="1730268"/>
                <a:ext cx="268253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8" name="Isosceles Triangle 177"/>
              <p:cNvSpPr/>
              <p:nvPr/>
            </p:nvSpPr>
            <p:spPr>
              <a:xfrm>
                <a:off x="2852067" y="1936612"/>
                <a:ext cx="93650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788575" y="1644555"/>
                <a:ext cx="268253" cy="242852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702860" y="1828678"/>
                <a:ext cx="269841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2896511" y="1819155"/>
                <a:ext cx="268253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5" name="Group 38"/>
            <p:cNvGrpSpPr>
              <a:grpSpLocks/>
            </p:cNvGrpSpPr>
            <p:nvPr/>
          </p:nvGrpSpPr>
          <p:grpSpPr bwMode="auto">
            <a:xfrm>
              <a:off x="986119" y="3460375"/>
              <a:ext cx="564776" cy="354107"/>
              <a:chOff x="5486400" y="1519518"/>
              <a:chExt cx="1237129" cy="663389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635552" y="1841595"/>
                <a:ext cx="938774" cy="336019"/>
              </a:xfrm>
              <a:prstGeom prst="rect">
                <a:avLst/>
              </a:prstGeom>
              <a:solidFill>
                <a:schemeClr val="accent1">
                  <a:lumMod val="50000"/>
                  <a:alpha val="79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Isosceles Triangle 40"/>
              <p:cNvSpPr/>
              <p:nvPr/>
            </p:nvSpPr>
            <p:spPr>
              <a:xfrm>
                <a:off x="5486045" y="1520445"/>
                <a:ext cx="1237790" cy="321150"/>
              </a:xfrm>
              <a:prstGeom prst="triangle">
                <a:avLst/>
              </a:prstGeom>
              <a:solidFill>
                <a:srgbClr val="FF0000">
                  <a:alpha val="71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746815" y="1936750"/>
                <a:ext cx="184279" cy="24681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2" name="Flowchart: Document 181"/>
            <p:cNvSpPr/>
            <p:nvPr/>
          </p:nvSpPr>
          <p:spPr>
            <a:xfrm>
              <a:off x="1116115" y="3952923"/>
              <a:ext cx="550792" cy="363485"/>
            </a:xfrm>
            <a:prstGeom prst="flowChartDocumen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pSp>
          <p:nvGrpSpPr>
            <p:cNvPr id="77" name="Group 182"/>
            <p:cNvGrpSpPr>
              <a:grpSpLocks/>
            </p:cNvGrpSpPr>
            <p:nvPr/>
          </p:nvGrpSpPr>
          <p:grpSpPr bwMode="auto">
            <a:xfrm>
              <a:off x="1577789" y="3518648"/>
              <a:ext cx="560294" cy="573740"/>
              <a:chOff x="2635624" y="1645025"/>
              <a:chExt cx="560294" cy="573740"/>
            </a:xfrm>
          </p:grpSpPr>
          <p:sp>
            <p:nvSpPr>
              <p:cNvPr id="184" name="Oval 183"/>
              <p:cNvSpPr/>
              <p:nvPr/>
            </p:nvSpPr>
            <p:spPr>
              <a:xfrm>
                <a:off x="2635854" y="1734863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927917" y="1730101"/>
                <a:ext cx="268254" cy="241265"/>
              </a:xfrm>
              <a:prstGeom prst="ellips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6" name="Isosceles Triangle 185"/>
              <p:cNvSpPr/>
              <p:nvPr/>
            </p:nvSpPr>
            <p:spPr>
              <a:xfrm>
                <a:off x="2851727" y="1936445"/>
                <a:ext cx="93651" cy="2825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2788235" y="1644388"/>
                <a:ext cx="268254" cy="242852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accent1">
                    <a:lumMod val="50000"/>
                    <a:alpha val="5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702521" y="1828511"/>
                <a:ext cx="269841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896171" y="1818988"/>
                <a:ext cx="268254" cy="24285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CA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7" name="5-Point Star 196"/>
            <p:cNvSpPr/>
            <p:nvPr/>
          </p:nvSpPr>
          <p:spPr>
            <a:xfrm>
              <a:off x="605005" y="1721223"/>
              <a:ext cx="349206" cy="30951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99" name="5-Point Star 198"/>
            <p:cNvSpPr/>
            <p:nvPr/>
          </p:nvSpPr>
          <p:spPr>
            <a:xfrm>
              <a:off x="5235155" y="5813202"/>
              <a:ext cx="349206" cy="309518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</p:grpSp>
      <p:sp>
        <p:nvSpPr>
          <p:cNvPr id="200" name="5-Point Star 199"/>
          <p:cNvSpPr/>
          <p:nvPr/>
        </p:nvSpPr>
        <p:spPr>
          <a:xfrm>
            <a:off x="609600" y="1725613"/>
            <a:ext cx="349250" cy="309562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01" name="TextBox 200"/>
          <p:cNvSpPr txBox="1">
            <a:spLocks noChangeArrowheads="1"/>
          </p:cNvSpPr>
          <p:nvPr/>
        </p:nvSpPr>
        <p:spPr bwMode="auto">
          <a:xfrm>
            <a:off x="5849938" y="1263650"/>
            <a:ext cx="2932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Note: Jack can ONLY</a:t>
            </a:r>
          </a:p>
          <a:p>
            <a:r>
              <a:rPr lang="en-CA">
                <a:solidFill>
                  <a:srgbClr val="FF0000"/>
                </a:solidFill>
              </a:rPr>
              <a:t>Travel EAST &amp; SOUTH</a:t>
            </a:r>
          </a:p>
        </p:txBody>
      </p:sp>
      <p:sp>
        <p:nvSpPr>
          <p:cNvPr id="202" name="TextBox 201"/>
          <p:cNvSpPr txBox="1">
            <a:spLocks noChangeArrowheads="1"/>
          </p:cNvSpPr>
          <p:nvPr/>
        </p:nvSpPr>
        <p:spPr bwMode="auto">
          <a:xfrm>
            <a:off x="2357438" y="1322388"/>
            <a:ext cx="65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East</a:t>
            </a:r>
          </a:p>
        </p:txBody>
      </p:sp>
      <p:sp>
        <p:nvSpPr>
          <p:cNvPr id="203" name="TextBox 202"/>
          <p:cNvSpPr txBox="1">
            <a:spLocks noChangeArrowheads="1"/>
          </p:cNvSpPr>
          <p:nvPr/>
        </p:nvSpPr>
        <p:spPr bwMode="auto">
          <a:xfrm>
            <a:off x="-66675" y="3330575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South</a:t>
            </a:r>
          </a:p>
        </p:txBody>
      </p:sp>
      <p:sp>
        <p:nvSpPr>
          <p:cNvPr id="204" name="TextBox 203"/>
          <p:cNvSpPr txBox="1">
            <a:spLocks noChangeArrowheads="1"/>
          </p:cNvSpPr>
          <p:nvPr/>
        </p:nvSpPr>
        <p:spPr bwMode="auto">
          <a:xfrm>
            <a:off x="5921375" y="2008188"/>
            <a:ext cx="31416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Each path is a different </a:t>
            </a:r>
          </a:p>
          <a:p>
            <a:r>
              <a:rPr lang="en-CA">
                <a:solidFill>
                  <a:srgbClr val="FF0000"/>
                </a:solidFill>
              </a:rPr>
              <a:t>Permutation of South &amp; East</a:t>
            </a:r>
          </a:p>
        </p:txBody>
      </p:sp>
      <p:sp>
        <p:nvSpPr>
          <p:cNvPr id="205" name="TextBox 204"/>
          <p:cNvSpPr txBox="1">
            <a:spLocks noChangeArrowheads="1"/>
          </p:cNvSpPr>
          <p:nvPr/>
        </p:nvSpPr>
        <p:spPr bwMode="auto">
          <a:xfrm>
            <a:off x="5980113" y="2906652"/>
            <a:ext cx="1698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E E E S S S</a:t>
            </a:r>
          </a:p>
        </p:txBody>
      </p:sp>
      <p:sp>
        <p:nvSpPr>
          <p:cNvPr id="206" name="TextBox 205"/>
          <p:cNvSpPr txBox="1">
            <a:spLocks noChangeArrowheads="1"/>
          </p:cNvSpPr>
          <p:nvPr/>
        </p:nvSpPr>
        <p:spPr bwMode="auto">
          <a:xfrm>
            <a:off x="5956300" y="3328927"/>
            <a:ext cx="170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S E S E E S</a:t>
            </a:r>
          </a:p>
        </p:txBody>
      </p:sp>
      <p:sp>
        <p:nvSpPr>
          <p:cNvPr id="207" name="TextBox 206"/>
          <p:cNvSpPr txBox="1">
            <a:spLocks noChangeArrowheads="1"/>
          </p:cNvSpPr>
          <p:nvPr/>
        </p:nvSpPr>
        <p:spPr bwMode="auto">
          <a:xfrm>
            <a:off x="6002338" y="3790890"/>
            <a:ext cx="1698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rgbClr val="FF0000"/>
                </a:solidFill>
              </a:rPr>
              <a:t>S S E E S E </a:t>
            </a:r>
          </a:p>
        </p:txBody>
      </p:sp>
      <p:sp>
        <p:nvSpPr>
          <p:cNvPr id="208" name="TextBox 207"/>
          <p:cNvSpPr txBox="1">
            <a:spLocks noChangeArrowheads="1"/>
          </p:cNvSpPr>
          <p:nvPr/>
        </p:nvSpPr>
        <p:spPr bwMode="auto">
          <a:xfrm>
            <a:off x="5715000" y="4110038"/>
            <a:ext cx="3259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The total number of permutations will be given by:</a:t>
            </a:r>
          </a:p>
        </p:txBody>
      </p:sp>
      <p:graphicFrame>
        <p:nvGraphicFramePr>
          <p:cNvPr id="209" name="Object 2"/>
          <p:cNvGraphicFramePr>
            <a:graphicFrameLocks noChangeAspect="1"/>
          </p:cNvGraphicFramePr>
          <p:nvPr/>
        </p:nvGraphicFramePr>
        <p:xfrm>
          <a:off x="5765800" y="4840288"/>
          <a:ext cx="7826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4840288"/>
                        <a:ext cx="782638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" name="Object 3"/>
          <p:cNvGraphicFramePr>
            <a:graphicFrameLocks noChangeAspect="1"/>
          </p:cNvGraphicFramePr>
          <p:nvPr/>
        </p:nvGraphicFramePr>
        <p:xfrm>
          <a:off x="6524625" y="5083175"/>
          <a:ext cx="2417763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6" imgW="939600" imgH="355320" progId="Equation.DSMT4">
                  <p:embed/>
                </p:oleObj>
              </mc:Choice>
              <mc:Fallback>
                <p:oleObj name="Equation" r:id="rId6" imgW="93960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5083175"/>
                        <a:ext cx="2417763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8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385888" y="1657350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2928938" y="1693863"/>
            <a:ext cx="374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4470400" y="1703388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5233988" y="2305050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5257800" y="3673475"/>
            <a:ext cx="374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5235575" y="5116513"/>
            <a:ext cx="374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609600" y="2347913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1373188" y="3057525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2162175" y="3725863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2871788" y="4435475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9" name="TextBox 148"/>
          <p:cNvSpPr txBox="1">
            <a:spLocks noChangeArrowheads="1"/>
          </p:cNvSpPr>
          <p:nvPr/>
        </p:nvSpPr>
        <p:spPr bwMode="auto">
          <a:xfrm>
            <a:off x="4441825" y="4445000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5226050" y="5054600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 b="1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5.18519E-6 L 0.50591 5.18519E-6 L 0.5073 0.59607 " pathEditMode="relative" ptsTypes="AAA">
                                      <p:cBhvr>
                                        <p:cTn id="36" dur="10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156 0.2 L 0.1691 0.19791 L 0.1691 0.40393 L 0.50591 0.40393 L 0.5073 0.59606 " pathEditMode="relative" ptsTypes="AAAAAA">
                                      <p:cBhvr>
                                        <p:cTn id="83" dur="10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156 0.39606 L 0.3382 0.39606 L 0.33681 0.6118 L 0.51007 0.6118 " pathEditMode="relative" ptsTypes="AAAAA">
                                      <p:cBhvr>
                                        <p:cTn id="130" dur="10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6" grpId="0" animBg="1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139" grpId="0"/>
      <p:bldP spid="139" grpId="1"/>
      <p:bldP spid="140" grpId="0"/>
      <p:bldP spid="140" grpId="1"/>
      <p:bldP spid="141" grpId="0"/>
      <p:bldP spid="141" grpId="1"/>
      <p:bldP spid="142" grpId="0"/>
      <p:bldP spid="142" grpId="1"/>
      <p:bldP spid="143" grpId="0"/>
      <p:bldP spid="143" grpId="1"/>
      <p:bldP spid="144" grpId="0"/>
      <p:bldP spid="144" grpId="1"/>
      <p:bldP spid="145" grpId="0"/>
      <p:bldP spid="145" grpId="1"/>
      <p:bldP spid="146" grpId="0"/>
      <p:bldP spid="146" grpId="1"/>
      <p:bldP spid="147" grpId="0"/>
      <p:bldP spid="147" grpId="1"/>
      <p:bldP spid="148" grpId="0"/>
      <p:bldP spid="148" grpId="1"/>
      <p:bldP spid="149" grpId="0"/>
      <p:bldP spid="149" grpId="1"/>
      <p:bldP spid="150" grpId="0"/>
      <p:bldP spid="15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216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400" dirty="0" smtClean="0"/>
              <a:t>Practice: given each of the following grids, how many different paths are there from A to B if you can only travel right and down?</a:t>
            </a:r>
            <a:endParaRPr lang="en-CA" sz="2400" dirty="0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47725" y="1770063"/>
            <a:ext cx="2249488" cy="4003675"/>
            <a:chOff x="833718" y="1770530"/>
            <a:chExt cx="2250139" cy="4002740"/>
          </a:xfrm>
        </p:grpSpPr>
        <p:sp>
          <p:nvSpPr>
            <p:cNvPr id="4" name="Rectangle 3"/>
            <p:cNvSpPr/>
            <p:nvPr/>
          </p:nvSpPr>
          <p:spPr>
            <a:xfrm>
              <a:off x="833718" y="1775291"/>
              <a:ext cx="2245375" cy="3993217"/>
            </a:xfrm>
            <a:prstGeom prst="rect">
              <a:avLst/>
            </a:prstGeom>
            <a:noFill/>
            <a:ln w="698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402207" y="1780053"/>
              <a:ext cx="1138567" cy="3993217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72285" y="1770530"/>
              <a:ext cx="1094104" cy="3993217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33718" y="2353006"/>
              <a:ext cx="2250139" cy="2850484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482" y="3038646"/>
              <a:ext cx="2227907" cy="147126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43246" y="3738570"/>
              <a:ext cx="2223143" cy="1469682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</p:grp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417513" y="1492250"/>
            <a:ext cx="4143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500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6153" name="TextBox 11"/>
          <p:cNvSpPr txBox="1">
            <a:spLocks noChangeArrowheads="1"/>
          </p:cNvSpPr>
          <p:nvPr/>
        </p:nvSpPr>
        <p:spPr bwMode="auto">
          <a:xfrm>
            <a:off x="3109913" y="5611813"/>
            <a:ext cx="4159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500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66763" y="1681163"/>
            <a:ext cx="161925" cy="160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16250" y="5692775"/>
            <a:ext cx="161925" cy="161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132" name="TextBox 13"/>
          <p:cNvSpPr txBox="1">
            <a:spLocks noChangeArrowheads="1"/>
          </p:cNvSpPr>
          <p:nvPr/>
        </p:nvSpPr>
        <p:spPr bwMode="auto">
          <a:xfrm>
            <a:off x="3576638" y="1774825"/>
            <a:ext cx="42243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Any path from A to B will require 4 right </a:t>
            </a:r>
            <a:br>
              <a:rPr lang="en-CA"/>
            </a:br>
            <a:r>
              <a:rPr lang="en-CA"/>
              <a:t>movements and 6 down movements</a:t>
            </a:r>
          </a:p>
        </p:txBody>
      </p:sp>
      <p:sp>
        <p:nvSpPr>
          <p:cNvPr id="5133" name="TextBox 14"/>
          <p:cNvSpPr txBox="1">
            <a:spLocks noChangeArrowheads="1"/>
          </p:cNvSpPr>
          <p:nvPr/>
        </p:nvSpPr>
        <p:spPr bwMode="auto">
          <a:xfrm>
            <a:off x="3608388" y="2505075"/>
            <a:ext cx="4745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So the total number of different paths will be:</a:t>
            </a: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3614738" y="2994025"/>
          <a:ext cx="68738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" imgW="317160" imgH="393480" progId="Equation.DSMT4">
                  <p:embed/>
                </p:oleObj>
              </mc:Choice>
              <mc:Fallback>
                <p:oleObj name="Equation" r:id="rId4" imgW="31716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2994025"/>
                        <a:ext cx="687387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365625" y="2930525"/>
          <a:ext cx="24479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6" imgW="1130040" imgH="444240" progId="Equation.DSMT4">
                  <p:embed/>
                </p:oleObj>
              </mc:Choice>
              <mc:Fallback>
                <p:oleObj name="Equation" r:id="rId6" imgW="113004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25" y="2930525"/>
                        <a:ext cx="2447925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4"/>
          <p:cNvGraphicFramePr>
            <a:graphicFrameLocks noChangeAspect="1"/>
          </p:cNvGraphicFramePr>
          <p:nvPr/>
        </p:nvGraphicFramePr>
        <p:xfrm>
          <a:off x="4421188" y="4056063"/>
          <a:ext cx="14859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8" imgW="685800" imgH="177480" progId="Equation.DSMT4">
                  <p:embed/>
                </p:oleObj>
              </mc:Choice>
              <mc:Fallback>
                <p:oleObj name="Equation" r:id="rId8" imgW="68580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4056063"/>
                        <a:ext cx="148590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5"/>
          <p:cNvGraphicFramePr>
            <a:graphicFrameLocks noChangeAspect="1"/>
          </p:cNvGraphicFramePr>
          <p:nvPr/>
        </p:nvGraphicFramePr>
        <p:xfrm>
          <a:off x="4410075" y="4652963"/>
          <a:ext cx="29162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0" imgW="1346040" imgH="203040" progId="Equation.DSMT4">
                  <p:embed/>
                </p:oleObj>
              </mc:Choice>
              <mc:Fallback>
                <p:oleObj name="Equation" r:id="rId10" imgW="134604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4652963"/>
                        <a:ext cx="29162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 rot="10800000" flipV="1">
            <a:off x="6467475" y="3025775"/>
            <a:ext cx="269875" cy="2413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407151" y="3506787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605463" y="3000375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883944" y="3502819"/>
            <a:ext cx="258763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668169" y="3507581"/>
            <a:ext cx="260350" cy="2365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224463" y="3009900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268913" y="3484562"/>
            <a:ext cx="260350" cy="2381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52400" y="838200"/>
            <a:ext cx="85010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200" dirty="0" smtClean="0">
                <a:latin typeface="+mn-lt"/>
              </a:rPr>
              <a:t>Ex: Suppose you have 6 swimmers and only 3 can advance to form a team.  How many teams </a:t>
            </a:r>
            <a:r>
              <a:rPr lang="en-CA" sz="2200" dirty="0" smtClean="0"/>
              <a:t>are possible? </a:t>
            </a:r>
            <a:endParaRPr lang="en-CA" sz="2200" dirty="0">
              <a:latin typeface="+mn-lt"/>
            </a:endParaRPr>
          </a:p>
        </p:txBody>
      </p:sp>
      <p:sp>
        <p:nvSpPr>
          <p:cNvPr id="1037" name="TextBox 11"/>
          <p:cNvSpPr txBox="1">
            <a:spLocks noChangeArrowheads="1"/>
          </p:cNvSpPr>
          <p:nvPr/>
        </p:nvSpPr>
        <p:spPr bwMode="auto">
          <a:xfrm>
            <a:off x="152400" y="1764268"/>
            <a:ext cx="88617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/>
              <a:t>In this scenario, </a:t>
            </a:r>
            <a:r>
              <a:rPr lang="en-CA" dirty="0" smtClean="0"/>
              <a:t>the order of who advances first second or third does not matter.  </a:t>
            </a:r>
            <a:endParaRPr lang="en-CA" dirty="0"/>
          </a:p>
        </p:txBody>
      </p:sp>
      <p:sp>
        <p:nvSpPr>
          <p:cNvPr id="1038" name="TextBox 12"/>
          <p:cNvSpPr txBox="1">
            <a:spLocks noChangeArrowheads="1"/>
          </p:cNvSpPr>
          <p:nvPr/>
        </p:nvSpPr>
        <p:spPr bwMode="auto">
          <a:xfrm>
            <a:off x="228600" y="2286000"/>
            <a:ext cx="8299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/>
              <a:t>When order doesn’t matter, we are looking for all the different combinations</a:t>
            </a:r>
          </a:p>
        </p:txBody>
      </p:sp>
      <p:sp>
        <p:nvSpPr>
          <p:cNvPr id="1039" name="TextBox 13"/>
          <p:cNvSpPr txBox="1">
            <a:spLocks noChangeArrowheads="1"/>
          </p:cNvSpPr>
          <p:nvPr/>
        </p:nvSpPr>
        <p:spPr bwMode="auto">
          <a:xfrm>
            <a:off x="228600" y="38100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YYYNNN</a:t>
            </a:r>
          </a:p>
        </p:txBody>
      </p:sp>
      <p:sp>
        <p:nvSpPr>
          <p:cNvPr id="1040" name="TextBox 14"/>
          <p:cNvSpPr txBox="1">
            <a:spLocks noChangeArrowheads="1"/>
          </p:cNvSpPr>
          <p:nvPr/>
        </p:nvSpPr>
        <p:spPr bwMode="auto">
          <a:xfrm>
            <a:off x="228600" y="4167187"/>
            <a:ext cx="115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YYNYNN</a:t>
            </a:r>
          </a:p>
        </p:txBody>
      </p:sp>
      <p:sp>
        <p:nvSpPr>
          <p:cNvPr id="1041" name="TextBox 15"/>
          <p:cNvSpPr txBox="1">
            <a:spLocks noChangeArrowheads="1"/>
          </p:cNvSpPr>
          <p:nvPr/>
        </p:nvSpPr>
        <p:spPr bwMode="auto">
          <a:xfrm>
            <a:off x="228600" y="4583112"/>
            <a:ext cx="115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YYNNYN</a:t>
            </a:r>
          </a:p>
        </p:txBody>
      </p:sp>
      <p:sp>
        <p:nvSpPr>
          <p:cNvPr id="1042" name="TextBox 16"/>
          <p:cNvSpPr txBox="1">
            <a:spLocks noChangeArrowheads="1"/>
          </p:cNvSpPr>
          <p:nvPr/>
        </p:nvSpPr>
        <p:spPr bwMode="auto">
          <a:xfrm>
            <a:off x="228600" y="5000625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YYNNNY</a:t>
            </a:r>
          </a:p>
        </p:txBody>
      </p:sp>
      <p:sp>
        <p:nvSpPr>
          <p:cNvPr id="1043" name="TextBox 17"/>
          <p:cNvSpPr txBox="1">
            <a:spLocks noChangeArrowheads="1"/>
          </p:cNvSpPr>
          <p:nvPr/>
        </p:nvSpPr>
        <p:spPr bwMode="auto">
          <a:xfrm>
            <a:off x="228600" y="538162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YNYYNN</a:t>
            </a:r>
          </a:p>
        </p:txBody>
      </p:sp>
      <p:sp>
        <p:nvSpPr>
          <p:cNvPr id="1044" name="TextBox 18"/>
          <p:cNvSpPr txBox="1">
            <a:spLocks noChangeArrowheads="1"/>
          </p:cNvSpPr>
          <p:nvPr/>
        </p:nvSpPr>
        <p:spPr bwMode="auto">
          <a:xfrm>
            <a:off x="1524000" y="38100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YNYNYN</a:t>
            </a:r>
          </a:p>
        </p:txBody>
      </p:sp>
      <p:sp>
        <p:nvSpPr>
          <p:cNvPr id="1045" name="TextBox 19"/>
          <p:cNvSpPr txBox="1">
            <a:spLocks noChangeArrowheads="1"/>
          </p:cNvSpPr>
          <p:nvPr/>
        </p:nvSpPr>
        <p:spPr bwMode="auto">
          <a:xfrm>
            <a:off x="1524000" y="422592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YNYNNY</a:t>
            </a:r>
          </a:p>
        </p:txBody>
      </p:sp>
      <p:sp>
        <p:nvSpPr>
          <p:cNvPr id="1046" name="TextBox 20"/>
          <p:cNvSpPr txBox="1">
            <a:spLocks noChangeArrowheads="1"/>
          </p:cNvSpPr>
          <p:nvPr/>
        </p:nvSpPr>
        <p:spPr bwMode="auto">
          <a:xfrm>
            <a:off x="1524000" y="4643437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YNNYYN</a:t>
            </a:r>
          </a:p>
        </p:txBody>
      </p:sp>
      <p:sp>
        <p:nvSpPr>
          <p:cNvPr id="1047" name="TextBox 21"/>
          <p:cNvSpPr txBox="1">
            <a:spLocks noChangeArrowheads="1"/>
          </p:cNvSpPr>
          <p:nvPr/>
        </p:nvSpPr>
        <p:spPr bwMode="auto">
          <a:xfrm>
            <a:off x="1524000" y="5024437"/>
            <a:ext cx="1146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YNNYNY</a:t>
            </a:r>
          </a:p>
        </p:txBody>
      </p:sp>
      <p:sp>
        <p:nvSpPr>
          <p:cNvPr id="1048" name="TextBox 22"/>
          <p:cNvSpPr txBox="1">
            <a:spLocks noChangeArrowheads="1"/>
          </p:cNvSpPr>
          <p:nvPr/>
        </p:nvSpPr>
        <p:spPr bwMode="auto">
          <a:xfrm>
            <a:off x="1524000" y="538162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YNNNYY</a:t>
            </a:r>
          </a:p>
        </p:txBody>
      </p:sp>
      <p:sp>
        <p:nvSpPr>
          <p:cNvPr id="1049" name="TextBox 23"/>
          <p:cNvSpPr txBox="1">
            <a:spLocks noChangeArrowheads="1"/>
          </p:cNvSpPr>
          <p:nvPr/>
        </p:nvSpPr>
        <p:spPr bwMode="auto">
          <a:xfrm>
            <a:off x="2816225" y="38100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NNNYYY</a:t>
            </a:r>
          </a:p>
        </p:txBody>
      </p:sp>
      <p:sp>
        <p:nvSpPr>
          <p:cNvPr id="1050" name="TextBox 24"/>
          <p:cNvSpPr txBox="1">
            <a:spLocks noChangeArrowheads="1"/>
          </p:cNvSpPr>
          <p:nvPr/>
        </p:nvSpPr>
        <p:spPr bwMode="auto">
          <a:xfrm>
            <a:off x="2816225" y="422592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NNYNYY</a:t>
            </a:r>
          </a:p>
        </p:txBody>
      </p:sp>
      <p:sp>
        <p:nvSpPr>
          <p:cNvPr id="1051" name="TextBox 25"/>
          <p:cNvSpPr txBox="1">
            <a:spLocks noChangeArrowheads="1"/>
          </p:cNvSpPr>
          <p:nvPr/>
        </p:nvSpPr>
        <p:spPr bwMode="auto">
          <a:xfrm>
            <a:off x="2816225" y="4595812"/>
            <a:ext cx="1146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NNYYNY</a:t>
            </a:r>
          </a:p>
        </p:txBody>
      </p:sp>
      <p:sp>
        <p:nvSpPr>
          <p:cNvPr id="1052" name="TextBox 26"/>
          <p:cNvSpPr txBox="1">
            <a:spLocks noChangeArrowheads="1"/>
          </p:cNvSpPr>
          <p:nvPr/>
        </p:nvSpPr>
        <p:spPr bwMode="auto">
          <a:xfrm>
            <a:off x="2816225" y="49530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NNYYYN</a:t>
            </a:r>
          </a:p>
        </p:txBody>
      </p:sp>
      <p:sp>
        <p:nvSpPr>
          <p:cNvPr id="1053" name="TextBox 27"/>
          <p:cNvSpPr txBox="1">
            <a:spLocks noChangeArrowheads="1"/>
          </p:cNvSpPr>
          <p:nvPr/>
        </p:nvSpPr>
        <p:spPr bwMode="auto">
          <a:xfrm>
            <a:off x="2816225" y="536892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NYNNYY</a:t>
            </a:r>
          </a:p>
        </p:txBody>
      </p:sp>
      <p:sp>
        <p:nvSpPr>
          <p:cNvPr id="1054" name="TextBox 28"/>
          <p:cNvSpPr txBox="1">
            <a:spLocks noChangeArrowheads="1"/>
          </p:cNvSpPr>
          <p:nvPr/>
        </p:nvSpPr>
        <p:spPr bwMode="auto">
          <a:xfrm>
            <a:off x="4187825" y="38100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NYNYNY</a:t>
            </a:r>
          </a:p>
        </p:txBody>
      </p:sp>
      <p:sp>
        <p:nvSpPr>
          <p:cNvPr id="1055" name="TextBox 29"/>
          <p:cNvSpPr txBox="1">
            <a:spLocks noChangeArrowheads="1"/>
          </p:cNvSpPr>
          <p:nvPr/>
        </p:nvSpPr>
        <p:spPr bwMode="auto">
          <a:xfrm>
            <a:off x="4184650" y="4167187"/>
            <a:ext cx="1146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NYNYYN</a:t>
            </a:r>
          </a:p>
        </p:txBody>
      </p:sp>
      <p:sp>
        <p:nvSpPr>
          <p:cNvPr id="1056" name="TextBox 30"/>
          <p:cNvSpPr txBox="1">
            <a:spLocks noChangeArrowheads="1"/>
          </p:cNvSpPr>
          <p:nvPr/>
        </p:nvSpPr>
        <p:spPr bwMode="auto">
          <a:xfrm>
            <a:off x="4184650" y="4524375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NYYNNY</a:t>
            </a:r>
          </a:p>
        </p:txBody>
      </p:sp>
      <p:sp>
        <p:nvSpPr>
          <p:cNvPr id="1057" name="TextBox 31"/>
          <p:cNvSpPr txBox="1">
            <a:spLocks noChangeArrowheads="1"/>
          </p:cNvSpPr>
          <p:nvPr/>
        </p:nvSpPr>
        <p:spPr bwMode="auto">
          <a:xfrm>
            <a:off x="4184650" y="4940300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NYYNYN</a:t>
            </a:r>
          </a:p>
        </p:txBody>
      </p:sp>
      <p:sp>
        <p:nvSpPr>
          <p:cNvPr id="1058" name="TextBox 32"/>
          <p:cNvSpPr txBox="1">
            <a:spLocks noChangeArrowheads="1"/>
          </p:cNvSpPr>
          <p:nvPr/>
        </p:nvSpPr>
        <p:spPr bwMode="auto">
          <a:xfrm>
            <a:off x="4184650" y="5357812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NYYYNN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165850" y="4381500"/>
          <a:ext cx="1682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4" imgW="672840" imgH="203040" progId="Equation.DSMT4">
                  <p:embed/>
                </p:oleObj>
              </mc:Choice>
              <mc:Fallback>
                <p:oleObj name="Equation" r:id="rId4" imgW="67284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4381500"/>
                        <a:ext cx="16827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5467350" y="4095750"/>
          <a:ext cx="762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6" imgW="304560" imgH="393480" progId="Equation.DSMT4">
                  <p:embed/>
                </p:oleObj>
              </mc:Choice>
              <mc:Fallback>
                <p:oleObj name="Equation" r:id="rId6" imgW="304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4095750"/>
                        <a:ext cx="7620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8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304800" y="179387"/>
            <a:ext cx="6248400" cy="5826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 smtClean="0"/>
              <a:t>II) Combination as Repeated Objects</a:t>
            </a:r>
            <a:endParaRPr lang="en-CA" sz="2400" dirty="0"/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205450" y="2789872"/>
            <a:ext cx="874951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/>
              <a:t>One way to understand this is to find all the combinations with 3 </a:t>
            </a:r>
            <a:r>
              <a:rPr lang="en-CA" dirty="0" err="1" smtClean="0"/>
              <a:t>ppl</a:t>
            </a:r>
            <a:r>
              <a:rPr lang="en-CA" dirty="0" smtClean="0"/>
              <a:t> advancing </a:t>
            </a:r>
            <a:br>
              <a:rPr lang="en-CA" dirty="0" smtClean="0"/>
            </a:br>
            <a:r>
              <a:rPr lang="en-CA" dirty="0" smtClean="0"/>
              <a:t>“Y” and 3 people NOT advancing “N”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9" name="Rectangle 38"/>
          <p:cNvSpPr/>
          <p:nvPr/>
        </p:nvSpPr>
        <p:spPr>
          <a:xfrm>
            <a:off x="762000" y="5791200"/>
            <a:ext cx="43434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300" dirty="0" smtClean="0">
                <a:solidFill>
                  <a:srgbClr val="FF0000"/>
                </a:solidFill>
              </a:rPr>
              <a:t>There are 20 teams possible</a:t>
            </a:r>
            <a:endParaRPr lang="en-CA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038" grpId="0"/>
      <p:bldP spid="1039" grpId="0"/>
      <p:bldP spid="1040" grpId="0"/>
      <p:bldP spid="1041" grpId="0"/>
      <p:bldP spid="1042" grpId="0"/>
      <p:bldP spid="1043" grpId="0"/>
      <p:bldP spid="1044" grpId="0"/>
      <p:bldP spid="1045" grpId="0"/>
      <p:bldP spid="1046" grpId="0"/>
      <p:bldP spid="1047" grpId="0"/>
      <p:bldP spid="1048" grpId="0"/>
      <p:bldP spid="1049" grpId="0"/>
      <p:bldP spid="1050" grpId="0"/>
      <p:bldP spid="1051" grpId="0"/>
      <p:bldP spid="1052" grpId="0"/>
      <p:bldP spid="1053" grpId="0"/>
      <p:bldP spid="1054" grpId="0"/>
      <p:bldP spid="1055" grpId="0"/>
      <p:bldP spid="1056" grpId="0"/>
      <p:bldP spid="1057" grpId="0"/>
      <p:bldP spid="1058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"/>
            <a:ext cx="4186238" cy="582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 smtClean="0"/>
              <a:t>III What is a Combination?</a:t>
            </a:r>
            <a:endParaRPr lang="en-CA" sz="2400" dirty="0"/>
          </a:p>
        </p:txBody>
      </p:sp>
      <p:sp>
        <p:nvSpPr>
          <p:cNvPr id="2057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630238"/>
            <a:ext cx="8572500" cy="1143000"/>
          </a:xfrm>
        </p:spPr>
        <p:txBody>
          <a:bodyPr/>
          <a:lstStyle/>
          <a:p>
            <a:pPr eaLnBrk="1" hangingPunct="1"/>
            <a:r>
              <a:rPr lang="en-CA" sz="2200" smtClean="0"/>
              <a:t>Combinations refers to the numbers of ways a group of objects can be arranged, such that the order is NOT important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14313" y="1490663"/>
            <a:ext cx="84169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 smtClean="0">
                <a:latin typeface="+mn-lt"/>
              </a:rPr>
              <a:t>If  “order” is important, then we count using permutations or the FCP</a:t>
            </a:r>
            <a:endParaRPr lang="en-CA" sz="2000" dirty="0">
              <a:latin typeface="+mn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14313" y="2711450"/>
            <a:ext cx="84169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 err="1">
                <a:latin typeface="+mn-lt"/>
              </a:rPr>
              <a:t>Ie</a:t>
            </a:r>
            <a:r>
              <a:rPr lang="en-CA" sz="2000" dirty="0">
                <a:latin typeface="+mn-lt"/>
              </a:rPr>
              <a:t>: Suppose 3 people would be chosen </a:t>
            </a:r>
            <a:r>
              <a:rPr lang="en-CA" sz="2000" dirty="0" smtClean="0">
                <a:latin typeface="+mn-lt"/>
              </a:rPr>
              <a:t>from 5 to form a council.  How </a:t>
            </a:r>
            <a:r>
              <a:rPr lang="en-CA" sz="2000" dirty="0">
                <a:latin typeface="+mn-lt"/>
              </a:rPr>
              <a:t>many </a:t>
            </a:r>
            <a:r>
              <a:rPr lang="en-CA" sz="2000" dirty="0" smtClean="0">
                <a:latin typeface="+mn-lt"/>
              </a:rPr>
              <a:t>different groups </a:t>
            </a:r>
            <a:r>
              <a:rPr lang="en-CA" sz="2000" dirty="0">
                <a:latin typeface="+mn-lt"/>
              </a:rPr>
              <a:t>of 3 can </a:t>
            </a:r>
            <a:r>
              <a:rPr lang="en-CA" sz="2000" dirty="0" smtClean="0">
                <a:latin typeface="+mn-lt"/>
              </a:rPr>
              <a:t>we create?</a:t>
            </a:r>
            <a:endParaRPr lang="en-CA" sz="2000" dirty="0">
              <a:latin typeface="+mn-lt"/>
            </a:endParaRPr>
          </a:p>
        </p:txBody>
      </p:sp>
      <p:sp>
        <p:nvSpPr>
          <p:cNvPr id="2061" name="TextBox 15"/>
          <p:cNvSpPr txBox="1">
            <a:spLocks noChangeArrowheads="1"/>
          </p:cNvSpPr>
          <p:nvPr/>
        </p:nvSpPr>
        <p:spPr bwMode="auto">
          <a:xfrm>
            <a:off x="292100" y="3429000"/>
            <a:ext cx="81499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If we list out </a:t>
            </a:r>
            <a:r>
              <a:rPr lang="en-CA" dirty="0" smtClean="0">
                <a:solidFill>
                  <a:srgbClr val="FF0000"/>
                </a:solidFill>
              </a:rPr>
              <a:t>all the </a:t>
            </a:r>
            <a:r>
              <a:rPr lang="en-CA" dirty="0">
                <a:solidFill>
                  <a:srgbClr val="FF0000"/>
                </a:solidFill>
              </a:rPr>
              <a:t>permutations, some </a:t>
            </a:r>
            <a:r>
              <a:rPr lang="en-CA" dirty="0" smtClean="0">
                <a:solidFill>
                  <a:srgbClr val="FF0000"/>
                </a:solidFill>
              </a:rPr>
              <a:t>groups are repeated because they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are combinations of the same members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1788" y="43672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31788" y="4640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1788" y="49387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1788" y="5235575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31788" y="549751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1788" y="5783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219200" y="43672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ABD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219200" y="4640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ADB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49387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BAD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19200" y="5235575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BDA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19200" y="549751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DAB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19200" y="5783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DBA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076450" y="43672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ABE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576638" y="4367212"/>
            <a:ext cx="671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ACE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332288" y="4367212"/>
            <a:ext cx="673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ADE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102225" y="43672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BCD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834063" y="4367212"/>
            <a:ext cx="68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BCE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648450" y="4367212"/>
            <a:ext cx="671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BDE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803525" y="43672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ACD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446963" y="4367212"/>
            <a:ext cx="673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CDE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076450" y="465296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AEB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076450" y="4949825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BAE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076450" y="5248275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BEA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076450" y="55102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EAB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076450" y="579596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EBA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90825" y="465296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ADC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90825" y="4949825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CAD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790825" y="5248275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CDA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790825" y="55102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DAC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790825" y="579596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DCA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576638" y="4652962"/>
            <a:ext cx="68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576638" y="4949825"/>
            <a:ext cx="684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CAE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76638" y="5248275"/>
            <a:ext cx="684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CEA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576638" y="5510212"/>
            <a:ext cx="68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EAC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576638" y="5795962"/>
            <a:ext cx="68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ECA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332288" y="4640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AED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332288" y="49387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DAE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332288" y="5235575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DEA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332288" y="549751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EAD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332288" y="5783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EDA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089525" y="4640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BDC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89525" y="49387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CBD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089525" y="5235575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CDB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089525" y="549751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DBC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089525" y="5783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DCB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834063" y="4640262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BEC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834063" y="4938712"/>
            <a:ext cx="68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CBE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834063" y="5235575"/>
            <a:ext cx="684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CEB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834063" y="5497512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EBC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834063" y="5783262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ECB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648450" y="4640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BED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648450" y="4938712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DBE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648450" y="5235575"/>
            <a:ext cx="68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DEB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6648450" y="549751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EBD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648450" y="5783262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EDB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477125" y="4640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CED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7477125" y="4938712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DCE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477125" y="5235575"/>
            <a:ext cx="671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DEC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477125" y="549751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ECD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477125" y="5783262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</a:rPr>
              <a:t>EDC</a:t>
            </a:r>
          </a:p>
        </p:txBody>
      </p:sp>
      <p:sp>
        <p:nvSpPr>
          <p:cNvPr id="75" name="TextBox 15"/>
          <p:cNvSpPr txBox="1">
            <a:spLocks noChangeArrowheads="1"/>
          </p:cNvSpPr>
          <p:nvPr/>
        </p:nvSpPr>
        <p:spPr bwMode="auto">
          <a:xfrm>
            <a:off x="142875" y="6416675"/>
            <a:ext cx="2224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Same combination!!</a:t>
            </a:r>
          </a:p>
        </p:txBody>
      </p:sp>
      <p:sp>
        <p:nvSpPr>
          <p:cNvPr id="85" name="Oval 84"/>
          <p:cNvSpPr/>
          <p:nvPr/>
        </p:nvSpPr>
        <p:spPr>
          <a:xfrm>
            <a:off x="295275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6" name="Oval 85"/>
          <p:cNvSpPr/>
          <p:nvPr/>
        </p:nvSpPr>
        <p:spPr>
          <a:xfrm>
            <a:off x="1152525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7" name="Oval 86"/>
          <p:cNvSpPr/>
          <p:nvPr/>
        </p:nvSpPr>
        <p:spPr>
          <a:xfrm>
            <a:off x="2009775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8" name="Oval 87"/>
          <p:cNvSpPr/>
          <p:nvPr/>
        </p:nvSpPr>
        <p:spPr>
          <a:xfrm>
            <a:off x="2759075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9" name="Oval 88"/>
          <p:cNvSpPr/>
          <p:nvPr/>
        </p:nvSpPr>
        <p:spPr>
          <a:xfrm>
            <a:off x="3535363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0" name="Oval 89"/>
          <p:cNvSpPr/>
          <p:nvPr/>
        </p:nvSpPr>
        <p:spPr>
          <a:xfrm>
            <a:off x="4284663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1" name="Oval 90"/>
          <p:cNvSpPr/>
          <p:nvPr/>
        </p:nvSpPr>
        <p:spPr>
          <a:xfrm>
            <a:off x="5048250" y="43068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2" name="Oval 91"/>
          <p:cNvSpPr/>
          <p:nvPr/>
        </p:nvSpPr>
        <p:spPr>
          <a:xfrm>
            <a:off x="5811838" y="4294187"/>
            <a:ext cx="714375" cy="192881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3" name="Oval 92"/>
          <p:cNvSpPr/>
          <p:nvPr/>
        </p:nvSpPr>
        <p:spPr>
          <a:xfrm>
            <a:off x="6575425" y="4279900"/>
            <a:ext cx="714375" cy="192881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4" name="Oval 93"/>
          <p:cNvSpPr/>
          <p:nvPr/>
        </p:nvSpPr>
        <p:spPr>
          <a:xfrm>
            <a:off x="7439025" y="4267200"/>
            <a:ext cx="714375" cy="192881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5" name="TextBox 15"/>
          <p:cNvSpPr txBox="1">
            <a:spLocks noChangeArrowheads="1"/>
          </p:cNvSpPr>
          <p:nvPr/>
        </p:nvSpPr>
        <p:spPr bwMode="auto">
          <a:xfrm>
            <a:off x="372791" y="5068669"/>
            <a:ext cx="86950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Since order is not important, every 6 permutation is the same as 1 combination.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So there are only 10 different combinations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1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96" name="Content Placeholder 2"/>
          <p:cNvSpPr txBox="1">
            <a:spLocks/>
          </p:cNvSpPr>
          <p:nvPr/>
        </p:nvSpPr>
        <p:spPr bwMode="auto">
          <a:xfrm>
            <a:off x="193675" y="1905000"/>
            <a:ext cx="84169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000" dirty="0" smtClean="0">
                <a:latin typeface="+mn-lt"/>
              </a:rPr>
              <a:t>If  “order” is NOT important, then we count using combinations or permutations with repetitions</a:t>
            </a:r>
            <a:endParaRPr lang="en-CA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2061" grpId="0"/>
      <p:bldP spid="14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5" grpId="0"/>
      <p:bldP spid="75" grpId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/>
      <p:bldP spid="9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f2bc79a42d4e1134194e983bf134319e6f264"/>
  <p:tag name="ISPRING_RESOURCE_PATHS_HASH_2" val="bddbc25845a53d1f28f3b57e841f3d63d6d99e40"/>
  <p:tag name="ISPRING_SCORM_PASSING_SCORE" val="100.0000000000"/>
  <p:tag name="GENSWF_OUTPUT_FILE_NAME" val="m10h82"/>
  <p:tag name="ISPRING_RESOURCE_PATHS_HASH_PRESENTER" val="a2df608afcf72882cf3a319292a58c171254d897"/>
  <p:tag name="ISPRING_ULTRA_SCORM_COURSE_ID" val="35E27A12-24CE-465A-BAC7-53D2057AF3C1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KEBLks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KEBLks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KEBLkt6KFfPsAIAAFMKAAAhAAAAdW5pdmVyc2FsL2ZsYXNoX3NraW5fc2V0dGluZ3MueG1slVbbbtswDH3fVwTZe9xd0wFqgDTNgALdWqxF32WbsYXIkiHJ6fL30821lNixF6JARJ5DUrwoRXJP2OrDbIYyTrl4BqUIK6TRtLoZyW/maaMUZ4uMMwVMLRgXFabz1cef9oMSixxj8QOIqZwdzqALs7SfKRQf49vSyBAh41WN2fGBF3yR4mxfCN6wfDS18liDoITtNfLqx3KzHQxAiVT3Cqoop+21kWmUWoCUYFL6vjUyyqI4BdpGurKfiZwu1OXbn9AORBJlaetPRoZoNS4gLvL12sgwnmnvcVeWRi4TFPxVGvrls5FBKMVHELHzu69GBhm8bur/mZFa8MIUNOZcbuI7h3Kc6/UzWV0ZGSWYC5lAo13w5bF3vQtA/mu498isq+D0ydT15EEwTU8prJRoACXtydlkyd8eG6X3A1Y7TKUGhKoO9KSTfsKNbN3Eug73B94Iy0NfXtNBXjltKti4hAN3sb7Dbza39q0Inb7rggwFHLwySLFTdsjfuq5nyEDZIZ8pyeGR0eMZ/NTiOG2Pb7Hv5uXyayswrI+5t7an1moiPZjNlUFor2gxFc9hJU06L6QC0zaUWJ1LKTnLCTF8IAVWhLNfBpce7WUkSk4MftT6Bwspoij0zZvNUb/SYb/seXwc3Y9Cdzd3nin9ht/MsVI4Kyv9oyTnM8/TS6LdzJN+hnklNRzEPdvxiZwKiz2IF87p1CiMK5iK5W6xBtAoCQqAkv4KI++jr/SsqVIQW90xAu3IxDqHK0lRUv2nXgm8Qd4afcMGrI6qSu2PYULf4YHGDwBgkZXtxLqDs1QNVYTCAdq9DxT2ykN3Q1JP6NCwrdUD7FQ4bl4zaR79M9ENSoiLDT2EV51XP8NZ4pn3uHjoFU6lvVq09mOvcvuWmeELQU7hxylyre3nRdRK88/kP1BLAwQUAAIACAChAS5L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oQEuS0nnN52rAQAARQYAAB8AAAB1bml2ZXJzYWwvaHRtbF9za2luX3NldHRpbmdzLmpzjZRNb4MwDIbv/RUou05V98m2W7V2UqUeJq23aYdAXYoaYpQE1q7qfx9OvwiEdfElvDy8jo3ibS+oFotZ8BJs7d4+v7vPVgPSjCrg2tVFh56RzrRI5zBLMxCpBNZAyuOnJ3l3JnzGTFrTaPNBtrrmx5DeLLjQdTz3WCiPpn0flx7w26OtfR//OKUdytqXVOtzVBiDsh+jNCBNX6LKuGXY1Ztd9QobMJagLqALHoNjGtrVRZ4dH0KKOhdjlnO5mWKC/YjHq0RhIedd+ZebHFT1x1d7YPAcvo4dO5FqMzGQNROPnyi6yVyB1nDI+zim8MKCRyBqvgO7/kAd43ZBDbpMdWqO9PCGok7nPIFWl56GFC4mK69WN0OKNmdgbfbE3S2FQwi+AdWyGt1TOCDmRf6PH5grTKgjLbTd8xMqkM9TmRxSDyi8HB2WbLu6dy7UHn/EnCuEjSu09N2+rGt0+O59QzMnQyevbuSd+vIKnyh9Yve48o6h9nlMc5TQ82fAuDE8XmbVhKjGI3UddLUHNZELJCHjagVqhijse4kG7AYLY0d08HWpHndq73q7X1BLAwQUAAIACAChAS5L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oQEuS2/CybNuAAAAcwAAABwAAAB1bml2ZXJzYWwvbG9jYWxfc2V0dGluZ3MueG1sDcwxDsIwDEDRvaewvLfAxtC0EkhsZaEcwEoMRHJs1FgIbk+2Pzz9cf4WgQ9vNZsGPAx7BNZoKesz4H299EeE6qSJxJQDqiHMUzeKRZIbuzdY4S30423l0sL5SqXJ03khfw2RoIelDR+ZE+6m7g9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oQEuS7GHx1+TCgAAF1oAACkAAAB1bml2ZXJzYWwvc2tpbl9jdXN0b21pemF0aW9uX3NldHRpbmdzLnhtbO1c627juhH+36cgHBygBYr4Il8Lrwpd6MRYR/axtMlui8JgbCYWIks+kuzdHPhHn6YP1ifpkJJiSZEVKZtud7eKkCAi5xuSw+EMyS/O0HswbWXn+c7G/J34pmPr1PdN+94T/4DQcOlYjjtzqUd9XpAsQjbZ0Hc1z7GIW0OeT+wVcVfvanfE8mgtkI8QyISK253vO/b50rF9avvntuNuiFVDe2LtQI/SgKdWfxnn7Kn7hBrxrzzYHVnSdFujjjSQGi+iEi21Rv2WLGVils5mS+zHiXPvnN+S5cO96+zsVZE+rh+31LVM++HYTFfqnxC2TM8f+3ST0Tl1hNVRqwBqC1Pn0WPfBlJH7g7ygRa5pVayvbbKniKwdIM5xkgh96Zn+jFkr9tvDpqZyC25p1mWFxqdblc+AbGhjQzMoN0cCYMcjE+/+EdDtDrNzglpizxSN6sJrKod+cRInO1um+lE0qg/6mRjXOeeWTkL1mt0pc4oH2Y5ZAVr/ti91qg3UvIxbHCsuaOpu4OWkt1Q0mAJzxnWYwGFx5x6OugEim5Me+V8Htt3TgiM4o3Caj2xgQLHQv2e1Ff78NaW2y3Ua+MW7iMVdxSoGwjqQFCgTm01lWE9pSLQ69IlBJlsrcN6ovY5YGx71PXH9op+EYWkdLwqOYILF8wPcp7YbbPnELV64KZqo3az0+vgQ0sSBKGLlI7aVBuHXm/Qk5oIN9qdhnCQ+y2hJaBmp9McdA/NXqsjwNto0AUtbTzoonav3W6phxZuARpJkqy2lENPGDSbErSG+wPlMBrJvUYDNZtNoa0eOl1hJDcQSAugQxL6zICCKshC9yDJUrMvoJEykkftA1ZxV+mgfgt3G41DW5aFRuNo3OPo4uY6lhYeTmTOFxRmTkFm7dHbks41XO5cF4QNugEv9ym6JR7VeK6TlSvir8+XJPBfkGSpMxJ8ypGJ0qcFwdKlqLNsOazz3xMrJZ54C2ZO8azBk2Y4iiJIHsTFs8C/CuDiyRNgPG0WhYVtBXkzD3QifRbp5jF/QkM8c+ZJZyRQ8SxIncVhUUITz4LcWQgZS6HiWRACS+COTb5skRNJVDwL0mceNJ1FxbMgf+ZjUmkUzMIT6MsgnhbAGjyD5oo/S6TiWZBCc1HpTArW4zk0F5SRSsF0PIkWwkW5FHrIs2gh0FMyBYvzNJqHisyW5UThazqWDDfQCkxuPLiERVzlTF4o06uZpH1aTKYX04U8vqiJSrAqEVuWf2x1+1+ane6fhvUQV1CTfiVNJkldiCvrNIrp0oz5dLIAhXiy0PBHoyayn6Wh0w/GZKzhmhj+UlrBbI6vayL7WQT6YT7HmrHQJ2MVL8b6Qpsa3C4TbGC1Jn5ydmhN9hT5Dtqb9DPy1xRBeDZdijzLXPEKFrJNe0cLtKfOpZuxdrEwptOJvsCaGpXURGyvkOqSz+AO5RXNJR3PQYcLCdB9HXzB559rQJJllVZyOb64nMC3wTpyad6vLfj2X9GbGdZg/qhdAHiFdV26wAt5+hFmDjxuWhI0fQ+O9r4k6BPWwTOwXgCmSdfjC8kYTzXmXHOsG/Ox8uRZS2Ijx7YeEVkuAYcge+xNZ+dBCXM2ugp8zCvdkI5//QBuPZYmGS4c6ESmzZ353txT6IW7KjRTsKwUrLK5+vXD+G+LkTSeYHUBk6dObxYGX/WsPQLLw3Z8RCzLYcOApslqT+wlbNHokuzAxR5BbGWuuNiWwOBZZ37bmb8j4odL65dwVWoq/vjL+Vf3bmxMIKzcENcutsRS2hKR4fmQN7CVhK5DPt/6L40lZo/zt+rIG4xuJun6yaEVmaOvH1eqC68YlA5+j+eQGCEcyKZTCoSvwGMgBm6IaZUCjrURNMePwrB7dxE7oJRSoE1DHZqDvkLNNcxFoiPXMEflVNxgWR8bzOr0lm1IC4D57AV+kO077NhgUTifPfnPLb1zIEZYlOxhZqHc9AKHOn9de2UdJYrELF7GQ3uoSINu3fNbVgQds8wN25kXU/vhCkfWDMJxwiQ3zs5a8dhnmQ88JMNU7TaBZbbBtAXt3rnOhpdaxIsWW5AU/vqVHQmGOA/ancXaLKBXx9JcuVwokqZgtltkS90qjgM3Zz2bGPpiIslMA/j7hvjLNSSkO7aHL64r2O2peCSBvtC8OiXucv3vf/6ruJpUf4JSFJb+paweWMUsjuEnfX/XHJ96/yigx5DkJJS/FASGm+UIWnzvzL0htKVkGJJyeQUOo3P/cHbustDmI67kSpq/hzDCt3I18Yq4DxCGDMexyiriw2cO4pfuw/EMsfMt06Yl4V8d19ngjfFsIakqP1zBQrHM5UOQHleIoPAeBVlwyiqhT7mUNAhUKZV0ZfrldfJUEcUEWJfB+3FV7jMzx1PB8cQKJ2Jn5ycOwLbvOtaMXR08vysDAXbTcWtR0XfZmSl6i0t4a+dzOHciJ6mG9XhRWnQGfZixXWWoMlmWlp5TOGOtYqJhQVru2rEgQirBaGLiyfI0SlFkfrMW7/dT2bOOw4Y/rIr1/FiYltfoF/+ZfKwwLa+ztDGFE8YzULomjoxuO2TixsuLzBzIUJtAYWTf6C0pw3owYbdeXqxLYUFScuOsqMizn2FuaLiYWVm8w/UTPR7aT3n8imFuH/XwPJWqODpvPd97h77pW/S0a/NxwAKMzz5/z/L/UCZrAQS3s2ljBKXIf9zSdzU4a5DlesPuymso1PGuxsx5pHaycNsomrFgVgq54cGcx/JSOJuF8BgioJ1zIU6w0vNBw/ozMw3reRM0DNWenj97t7mlLgYXMGnkm8myuPQ6uuW45huzJOxEZRzvr0G1DYeNCBMrSHgV39ZESyV4iddvdpZvWnRPozAVK4iZJn/0Qw+WRr5nS/6E3vlx3w5LSi+BMM4dHTEunaw4CeNnm0xcUFMu5fjk1uOjzwhVUd45xqqMTBSFaObs8ejs+KlZr2c0BbKnrD+sxzMsBKgMziqXyLoIFC50n7hwjFnoOzjNLGb8qn4RQd6M6CpMWL0N0SW3O4N8TiKD6BrI7Va79Q2Irsagp+BeaaIL99nzGqKri9lTnuhq8K9vTXRJTfaUI7r6EntKEl2jHnsKE10C47RbZYmu4G8AyhJdL1ovm+h6eaIziC61wZ6yRNfLs1QRXRXRlaZ0plfSWIvfs9VE3XHdxz9zzWTnr8F51sRDK9PjRwTebHAZmLoKY7tCdkG4cjbEtM8rmu1b02zBZQi7m7+ZzlVmQ3YZQjgn8NlxVwmn2Za7URxryhRcUzFi+g2mJtJtMqpqCa5Dl35FCVaUYEUJVpRgRQlWlGBFCVaUYEUJ/lcoQXCTN9m4kyDtbRx2S31esZEVG/nDs5G5V8CvJyNjt9iF2MiY/A9MR8b69P/KR/p0W9GRFR35I9KRkU9VfGScdUwEzpfoyJwlV4SPzP/TmO+WkHz6bN6PSjr2+FdJ0rHTY09FOlakY0U6VqRjRTpWpGNFOlakY0U6/vyk43dFE/4PGL2Kf/vp+beKPKvIs4o8q8izijyryLNv/1G+suxZ9Vm+6rN8b0yenV4APzV39jLiOXX2HPO9MmfhxJejzkLQT/VRvtjC/jk+yVeCOYuJfgPqLF0GUNB38n8//wdQSwMEFAACAAgAowEuSznB3vkmEQAA7RgAABcAAAB1bml2ZXJzYWwvdW5pdmVyc2FsLnBuZ+2Y+VdSa9vH6ZSZWdrw9mjlUMfjKU3xqOWAio2PmVM5k6gVouWIAxEqUpbH09E0RzIH7HTUHElMRXGinkRF0XJAVNSOIgoOCSIiKC++vz1/wrtWe6177bU/a69139d93ft7Xd/9/Kaz3cH9J/YDAICD9tevugIAPwEBgF0z+/bKyZ6h7LPy265oV7vLgBq6xsIOC7rkdAkAqE1Xlt5VkD8rIa5DogEAgxs7YxcqNsYJAFBPtL96yf2R3xKr789Qr+N7p6Odmh5DLwJPmR86FHPn4lXFS9cUX+ftP7yqelTh6b1DMcWUS3tPKDxXT98lm/lF8fR0/0Vr6n0D9Ln4M5WNlc2VzRVkHi92v1YwYyxENnI7pL2+0hlvVfltdQUrixMSsFshS9tbEgDAfI7yVJHnyB/xiaieTJAsIT3R6tBnxwDTr3Rbqp46LH/o1QcANLKQiLw+AMDCDBU1DjfbDZge3Qe06lFNShDT/J05kcICGQ/5J8fn5NOZX0mLZ23vJYjZuDIBKZYuE4I+C6pfUCLJ7gj0XF6QZ7rN+ij3+ZkibxvxbBaPo+YfH3lb1GA5W7z+Udmoqgi7LRYKOGBR07CDUev5atSx5clWK8P26+tITz8/7JZQaOz7cEvNclbsQsZwy8vo2ewNLfRshimc0w0KZI93WfbwM8JG1oAcIOceHkPqOt2P6nzBbvOLqTEKjvD6NkDRDauaHCfdZ+XhE863NdIEe8sWv1J0ucL8iLYmFRNY4ThX/s5u91LZtqidkMDPwkOZCli9Sw88EzJSgL9MSSZFWlqDHhYxCLR0ldqfzf452pcC/0Azs5v5vKSvASJZb86/DRobuEbFMAXE9Cui1cgqRxnd0oKQPrvVu07YbE2qUdGCfjXmAR2B+xfi8/zhGc75xCod9kJXP1iyGCuOLK5QKYjNo7cY4JrRhWEjzZ0uF/JsxwOrUdpex6D/mLeL+0AtfxsIjgArDAg6lFPIaFRpT7BmuQ8847dsdL+NaOL28rNZZAALTXA9g6IF53n5odnf2q7llm9V8q0jbkf4BWEiWlY7Y9vr2v03v+K0alD+ySrAB+eQjsNpFQdLW8ZcAhJ8HV3PUPMWhvqijENS6qu995YQWy6W9QXZPJh5QNWjSYRrgy4ERhY4C1O+tTAwGe3IlBU8XYzo4ZLMNX3mOJjRh9DjjShIsvWchoNmSDf6Orkr+m+D8UpYV1yRqK3HBBtPl1qnL91Dh7uqNA6XPHXYm51Jd90dk/TcMeiOS3JFWg6xN6WlBv61NuQi4YnB18ODSiEdDpARCA3emod3BvvFm3j3NuQtYDRBpCGvaxkpCeu2ktvUrJkuY4ZJOf7my2YlTT0azwCH9si9k/X+JdJj9DjDBwUlLofqDELMTusMlptbBdVLS4UjUXled3V5vnuLaaAYRHebp5U9uUf8zsxbLeedsn1Ak37/2uh2YFgtt7BxCkbuTxgCXysVaHmQnSH1K2P42EK0Zek7tihyfvrIBeDfVWlxD0NnpGHUHMcV3kuqdRtBl0dPYIjfEYO9hj1z4UIop5zbR3cq/dYwJklzAH3hH3UHuZd33MKX/kybtSysGclj1Eu9c0FMz2HNMmosM9kal23UaAmMhshTdAz412W70ujGnwfRztftWZnFmTPljDy6iZImrFWfgBw2E0ApugTqd3cBD13eY15t3p/n1U8TS+RxlXM+TLE/m6g9CfZqeh9IvhXWzp37eIuKa65r8O7PT11KWPQXgsY1eVdH8vi3RbWNolVSVA0V9lpz3LuIA2oYPV8zxJdYzBqXhRnQvtZwoUNi9SmqNUdIDI1PM/Dh/MYuoR+c8FQUV5wdHH5j0sFQqATeOX4z+FQX78BtY7/eiqeMM0NdoDoociCbPXjfECcsywIycjbrwkakGPlHk6omyiTuV1AyOz4f7Jd2jlKyHDibmN/hirpb4Tdyi64MbDI1UdnwQFnj3+pPfZgElbJjqZhxqsce3GL02K2DG02HZtW//uvcSy+f1NqlMmsqBBkkz5gHs/fRN+eT/YX5sYULY/9ePwdH0xuItvWqSD/iFix0xVINCY6qOfKdSwqi5i44CaJTNdMswyqWD9lpokbwfJA22jcsIDQExtzQgJghAzml3I6wmIEp0uxP+c5Z9BzxQrFeJf018cSo6XwACF7uX1jNHeIvvMqjR88xij2Frn68ikNZaHmM28szzXIp/fjLnlnrOR5+s0eXVurcoz86FNPDq/w70rcealMW/pPLCB4ugCLNCwn6thGteV48p8Jstk1Fs4T05/SR49IQbWoKfMxlzKN+JTi9Hlr99mNnlWGa0Oz4U4excMN8pOcf3ejemJ7BhrrqRZcR1pvWoClu/FU6RFO0OOpaBHNAzwU1z3Fa5xG9GZjUReyY+1LQuu2SvgS/7hoWYN2p7wP2al3kLE64a5JeAI9BnZlvFC88nJH6E9ysp8bUNcwpcLu99flsqb8RRcHCLJGWdiDYnCZu90tURoTuwTl0oQbromqSBdhW59X4EBiiZY8aoPggRQFw/wpiF2DsEBTw2GzZ+tH3O8iVSRvA47cojrZsg8qtZ/jtBljEJioDBn6f/gnw4TQJAAjbBwRcPPkD/UA/0A/0A/1AP9D/L9RZqKiqVbXMIisCEGvLLVvr45US0cpugIbNfzcE/90jjIJI0qUIrA+GYzUFwWwL8P6YjU/abZ7aklHqyDhmoQRXKtkLSF7bWsFihQsu2NhYp2a9JpVOo4TVlAUwDkrAy90jkuWC4boNIlnPoLT2zWFCzfZama2TKM7HRxEHQ+8+WhQoaUxh+GMxt/3+z1py5nzZcdG3yKPXQHMu2M1B4XRjikFdWBl9eo3nL4ttLkoJaDKw9TEqIK6lwJQNTDlJOBUJvja8YWV8VJ8UcKowbOPXX2r71iN9ItrEczvO9hX9HE3sAhbPNhsUJWwumAoeiaTW2xsznNycHbdrs1JL1fJxidD3uXEfUiRroZsRoUmvIZBuXm9KWVEst7eF2bbMvfnUbyTS7/31MrxhYyVmryrpBQi6poNyC5TgVXXrNqnzf1nZ5Yceg6YtXe1djzxp1C7lb97LUZ4NTegFpjXtY6ydBoY3dtf1g8mx35LURgbRdB4EshzoznykEhLr2ZAtTH3z64pHUnqV7WAd0dFW0GvK47TgkEG6AhNNPZcBezE4yg4xEmgEG2R93vMaskWL4ihMZuB1eje7jG90vNa88rGjatu4h+FdByN12Svgmu8UqkFz1ai3gH9yDOP+jKK4nOqNKTp6KBBuKVIC0qJfLUAgTunEyQnjSgaaoP/yam5+DrupRwuz9iVZ4Jq7VYkMH1sG8vXuy+ecaQbfgmPqljr0us2Vm97a8nSo82YTkc/jkTZWaYICd4Qex7c4KrIgh/EZ2YLg05ugv2dDIMP9vFWpFwsunyYXdY84GcmChHt6Dq526aRbFzi3jvWPfmD5TlxFiEca2+o3Z7RljzqDwII8UyRdh4TgNktr4DE+iQ6LoL2+DxDd0+Iko/i71Zmhbb+XEx2NcMzOUG1U5KRCsJnLfaaBf2PqaV2UdSDcwxbl1xldUGxxrnIhU5j65JcoxSADWlQd8XXaKq94iBbnQ+gPURtvDkXY+3snjI0/vLP5TRVLOqGNtqG3/zH9sdxq1quFwTZTwKViyPFwTAlFFy/lZhRnEiNfspCPDeswE59LlYcW/3n1PpOgFnW3u4UtdfOyrehrokXTGVUGu94kWGVbnVFSj/RjnuXY8E7SjjwiQhtwcL71OQdWbL+bJ5t20w25XuuEsC/GsnO86NklRu7aejgloEzKsUW1sQxJiJ6HYqfrnWlrg0zNvs2LbYtUGrpk5MI6w9GIZsY0JwVIZiKHGkL8loLsWfoE+M+EIGFlfFVckRPVNDqTApdm2/Rci0B76RKiKRovBGhO/FxLKgcJ8fxWUsqDjoiLcl50ItP5RcNRnBzDMh1hhYFZGExNTQG3kiAi8xrwbbfgtptf0lWOQLc3Ge01+BUWudHt0WGohQdWrgAo7rkZ4bn0tSZuI406qhqUzimKC98qMH4z4j/zCbkHB8rdb2SZZt2JntGBeSZeB2sMgzmWBDdwXIBNfWtYqCQOl3UAiPAIpLBbLp3a7V7qFoSfdsXooaL4o7ot+4AFFSng+wYl+OHktLWptbrYQjvht+aO/rkXX/3r0uSmkc0adVI5Bg3WxlFKenD8/GYNHy6nqbMok0oMVRtPtUtU1hgAUnTZC2oza6SJht2DJsUB0+MPvytTktyyyYZ124iitcHm4rKpF5d00ieeXLetSdm0MBqEgKNWXdAspP1AOflferSWFI2fSUO+Y2Mr8kDq2zO2KuH+cUv1SJZxTI61KxbSVi39PMWMfBEehhDLtU/23fyoLryuGXHW/DCUnkUR/mVllKhcNm/CqIf41yTk2yk82W84LOK/I5tmEJJDCsvzp2/6k93F11QOQ4P9iaz9ty4Ywevbjbe1SulX1pt6bmjltRtMjZTOnGA1T/Nx7VJ44YGdlNSAJcz+ogxir0Mhk/ie4JvoAEbCf+uK4coN+9CZj+qfaBaApOmPemOiNJqr1sKnDKq6M997fSXzsdvWh+WB0JmbFF3Ylcs3kmoiJ6PyujYy7OaCmladHWcz2FSib8GsJm5HuHkvM9csstDlpj7/Wr+gDHwgecA73sU1VtmfR5eyOxpWOv7n+D5BV/GrXaUNF0Z2jgV523R+rbB2JY3/DlxgdRg95HUZnep/7Jrv9zpHm1xYB1qeMJPCEJhN8CS/8i/5AYFcaLXWRv+97d1Q/ezdnp6djfRAdONDtv9zBryKvQtf0NEWd3Hzp6Rz3Mb2LcM4edFIqN8cY7Q1OH9rdBq7Mfa9qjrMRBn4tsp898dRpltuG+IYRVe/ZQjGXNmj5jxcg30EVFtZde45iwFhmvzKptiNpy5EPKjKj/VA+UjSVGmw7u3A9uDJKKxbY+d/TlTyCxh6BOEsMqnAN0yCLduRmycjlxj554te0rQmQrV1/BUw7HP+aPWbmaVY6Yw2Ad7c0y5lGxEmRW2iaj+M0EPllMxJLJmSbfvoPe2WLy7qFuJ5fIV3gnlB228qAZHvpl0bE3mnSR3ktAXbw5Of33QmwzJ4XYuPAmvOk6A5THCnIvj7k+RvsyenNjq5HFuZ+FNKSKmbp2BKUCQqaNqIQifSyA1KwHHQUEc2TF07Ubkgp13bZP25Srgbohvb8Og81lJU0btu3DnNl9driQz4Xu8oVMUFgWbUKuAmwrqXJr7wqTGJyhMi7DFW8YTwtSbt10Z5sfRTyCJgt3iV+K3FIFWjmjxnSB92JW4qbu4fGlsJuNLT5N3AoI3F8NYGGhtQmuenzcaEhPnJD+NHoPzxIWZkAcdTAScNeRP/l8YnmmrC96f1xh9mD8o2qLbg1n11VhS2L1nafkatuzlw/I8rGFBvbCAv2S370JRuy8Tv08Q+W0wRU580Sy5j/jviI3r30smIltrNgWTw2m/FoXyKagJCmGwrvbslgo5O7WiTUGHb7HV9XYrGP9jXfaBAHvD4HUHr91BmGByN8pmuupKwQbrBYZXPH2pbFw988EA8h4lXXb/OhspuTPY+w636q+Vkwyfh4U67ECf4/VFBDDws407UZDokfYvaqWRIlqqjHvCmj6BNoy+H91x7UzLrIsHu/G2WCealvriumB4pEwsAZvL6FkExBxqa5jn0L6HM/NyTipJnuaN6pJho0TLLNBAJeAwOR8qbp3C1nTZqho6VSaYWDgAew6LPYH+SVjdOvqbvAVj8ypvOJANVtaxfeQIAFntl4n7spBJQiOAoACzMmpoyp2ZrPCuHZQCzwxcur0jXvwDkl/0156s1l+8k/i9QSwMEFAACAAgAowEuSxnXUUJVAAAAaQAAABsAAAB1bml2ZXJzYWwvdW5pdmVyc2FsLnBuZy54bWyzsa/IzVEoSy0qzszPs1Uy1DNQsrfj5bIpKEoty0wtV6iwVbLQMzI1AAElhUpbJWNDPQgPyC3PTCnJsFUyNTHQM4CJZaRmpmeU2CqZGJjCBfWBJgIAUEsBAgAAFAACAAgAoQEuSyoNwzZRBAAACxAAAB0AAAAAAAAAAQAAAAAAAAAAAHVuaXZlcnNhbC9jb21tb25fbWVzc2FnZXMubG5nUEsBAgAAFAACAAgAoQEuSxmO4EqMBAAATBUAACcAAAAAAAAAAQAAAAAAjAQAAHVuaXZlcnNhbC9mbGFzaF9wdWJsaXNoaW5nX3NldHRpbmdzLnhtbFBLAQIAABQAAgAIAKEBLkt6KFfPsAIAAFMKAAAhAAAAAAAAAAEAAAAAAF0JAAB1bml2ZXJzYWwvZmxhc2hfc2tpbl9zZXR0aW5ncy54bWxQSwECAAAUAAIACAChAS5L5yungGEEAABdFAAAJgAAAAAAAAABAAAAAABMDAAAdW5pdmVyc2FsL2h0bWxfcHVibGlzaGluZ19zZXR0aW5ncy54bWxQSwECAAAUAAIACAChAS5LSec3nasBAABFBgAAHwAAAAAAAAABAAAAAADxEAAAdW5pdmVyc2FsL2h0bWxfc2tpbl9zZXR0aW5ncy5qc1BLAQIAABQAAgAIAKEBLksa2uo7qgAAAB8BAAAaAAAAAAAAAAEAAAAAANkSAAB1bml2ZXJzYWwvaTE4bl9wcmVzZXRzLnhtbFBLAQIAABQAAgAIAKEBLktvwsmzbgAAAHMAAAAcAAAAAAAAAAEAAAAAALsTAAB1bml2ZXJzYWwvbG9jYWxfc2V0dGluZ3MueG1sUEsBAgAAFAACAAgAMwOBRM6CCTfsAgAAiAgAABQAAAAAAAAAAQAAAAAAYxQAAHVuaXZlcnNhbC9wbGF5ZXIueG1sUEsBAgAAFAACAAgAoQEuS7GHx1+TCgAAF1oAACkAAAAAAAAAAQAAAAAAgRcAAHVuaXZlcnNhbC9za2luX2N1c3RvbWl6YXRpb25fc2V0dGluZ3MueG1sUEsBAgAAFAACAAgAowEuSznB3vkmEQAA7RgAABcAAAAAAAAAAAAAAAAAWyIAAHVuaXZlcnNhbC91bml2ZXJzYWwucG5nUEsBAgAAFAACAAgAowEuSxnXUUJVAAAAaQAAABsAAAAAAAAAAQAAAAAAtjMAAHVuaXZlcnNhbC91bml2ZXJzYWwucG5nLnhtbFBLBQYAAAAACwALAEkDAABENAAAAAA="/>
  <p:tag name="ISPRING_OUTPUT_FOLDER" val="C:\Users\Danny\Dropbox\Website\m10h"/>
  <p:tag name="ISPRING_PRESENTATION_TITLE" val="Section 6.2 Permutations with Repeated Objects and Combinations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1529</Words>
  <Application>Microsoft Office PowerPoint</Application>
  <PresentationFormat>On-screen Show (4:3)</PresentationFormat>
  <Paragraphs>342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</vt:lpstr>
      <vt:lpstr>Century Schoolbook</vt:lpstr>
      <vt:lpstr>Wingdings</vt:lpstr>
      <vt:lpstr>Wingdings 2</vt:lpstr>
      <vt:lpstr>Oriel</vt:lpstr>
      <vt:lpstr>Equation</vt:lpstr>
      <vt:lpstr>Section 6.2  Permutations with Repeated Objects and Combinations</vt:lpstr>
      <vt:lpstr>Suppose you have four cards: a king, a queen, a jack, and an ace.  How many different permutations can you have?</vt:lpstr>
      <vt:lpstr>PowerPoint Presentation</vt:lpstr>
      <vt:lpstr>I) Permutations with Similar objects:</vt:lpstr>
      <vt:lpstr>EX: DETERMINE THE NUMBER OF PERMUTATIONS WITH ALL THE LETTERS IN EACH OF THE FOLLOWING WORDS. </vt:lpstr>
      <vt:lpstr>Jack is travelling from home to work.  Using the map provided, if jack can only travel east and south, how many different paths can he take?</vt:lpstr>
      <vt:lpstr>Practice: given each of the following grids, how many different paths are there from A to B if you can only travel right and down?</vt:lpstr>
      <vt:lpstr>II) Combination as Repeated Objects</vt:lpstr>
      <vt:lpstr>III What is a Combination?</vt:lpstr>
      <vt:lpstr>Formula for Combinations:</vt:lpstr>
      <vt:lpstr>Ex: Evaluate the following expressions:</vt:lpstr>
      <vt:lpstr>Practice: Solve for ‘N’</vt:lpstr>
      <vt:lpstr>In a deck of cards, there are 52 cards, with 13 Spades, hearts, Clubs, and Diamonds.  Find the number of combinations for each hand: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6.2 Permutations with Repeated Objects and Combinations</dc:title>
  <dc:creator>Danny Young</dc:creator>
  <cp:lastModifiedBy>Danny Young</cp:lastModifiedBy>
  <cp:revision>22</cp:revision>
  <dcterms:created xsi:type="dcterms:W3CDTF">2014-04-15T02:50:58Z</dcterms:created>
  <dcterms:modified xsi:type="dcterms:W3CDTF">2017-09-14T07:22:19Z</dcterms:modified>
</cp:coreProperties>
</file>